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69" r:id="rId3"/>
    <p:sldId id="270" r:id="rId4"/>
    <p:sldId id="283" r:id="rId5"/>
    <p:sldId id="271" r:id="rId6"/>
    <p:sldId id="272" r:id="rId7"/>
    <p:sldId id="273" r:id="rId8"/>
    <p:sldId id="274" r:id="rId9"/>
    <p:sldId id="275" r:id="rId10"/>
    <p:sldId id="276" r:id="rId11"/>
    <p:sldId id="284" r:id="rId12"/>
    <p:sldId id="287" r:id="rId13"/>
    <p:sldId id="288" r:id="rId14"/>
    <p:sldId id="289" r:id="rId15"/>
    <p:sldId id="290" r:id="rId16"/>
    <p:sldId id="291" r:id="rId17"/>
    <p:sldId id="293" r:id="rId18"/>
    <p:sldId id="294" r:id="rId19"/>
    <p:sldId id="296" r:id="rId20"/>
    <p:sldId id="297" r:id="rId21"/>
    <p:sldId id="298" r:id="rId22"/>
    <p:sldId id="30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77" y="-9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E6D36-7F45-48B6-854E-6795FDE13261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B4290-ADA5-4CE0-A3BB-2DF01683F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6540" y="404664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МАДОУ «Сосново- Озерский ДЕТСКИЙ САД «Золотой ключик»» 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 rot="5400000">
            <a:off x="-3304075" y="3113766"/>
            <a:ext cx="7187218" cy="500034"/>
            <a:chOff x="0" y="8643966"/>
            <a:chExt cx="7187218" cy="500034"/>
          </a:xfrm>
        </p:grpSpPr>
        <p:pic>
          <p:nvPicPr>
            <p:cNvPr id="6" name="Picture 2" descr="C:\Users\user\Desktop\АРТХАН\ЛОГО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8643966"/>
              <a:ext cx="1829392" cy="500034"/>
            </a:xfrm>
            <a:prstGeom prst="rect">
              <a:avLst/>
            </a:prstGeom>
            <a:noFill/>
          </p:spPr>
        </p:pic>
        <p:pic>
          <p:nvPicPr>
            <p:cNvPr id="8" name="Picture 2" descr="C:\Users\user\Desktop\АРТХАН\ЛОГО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785926" y="8643966"/>
              <a:ext cx="1829392" cy="500034"/>
            </a:xfrm>
            <a:prstGeom prst="rect">
              <a:avLst/>
            </a:prstGeom>
            <a:noFill/>
          </p:spPr>
        </p:pic>
        <p:pic>
          <p:nvPicPr>
            <p:cNvPr id="9" name="Picture 2" descr="C:\Users\user\Desktop\АРТХАН\ЛОГО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571876" y="8643966"/>
              <a:ext cx="1829392" cy="500034"/>
            </a:xfrm>
            <a:prstGeom prst="rect">
              <a:avLst/>
            </a:prstGeom>
            <a:noFill/>
          </p:spPr>
        </p:pic>
        <p:pic>
          <p:nvPicPr>
            <p:cNvPr id="10" name="Picture 2" descr="C:\Users\user\Desktop\АРТХАН\ЛОГО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357826" y="8643966"/>
              <a:ext cx="1829392" cy="500034"/>
            </a:xfrm>
            <a:prstGeom prst="rect">
              <a:avLst/>
            </a:prstGeom>
            <a:noFill/>
          </p:spPr>
        </p:pic>
      </p:grpSp>
      <p:pic>
        <p:nvPicPr>
          <p:cNvPr id="2050" name="Picture 2" descr="D:\фото здания\IMG_6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4536504" cy="30243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67744" y="630932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ru-RU" dirty="0" smtClean="0"/>
              <a:t>Выполнила:  Кирикова Юлия </a:t>
            </a:r>
            <a:r>
              <a:rPr lang="ru-RU" dirty="0" smtClean="0"/>
              <a:t>А</a:t>
            </a:r>
            <a:r>
              <a:rPr lang="ru-RU" dirty="0" smtClean="0"/>
              <a:t>лександровна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620688"/>
            <a:ext cx="7358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Умение пользоваться словами, обозначающими речевой этикет: приглашение, приветствие, поздравление, прощание, привлечение внимания и другие;</a:t>
            </a:r>
          </a:p>
          <a:p>
            <a:pPr marL="514350" indent="-514350">
              <a:buFont typeface="+mj-lt"/>
              <a:buAutoNum type="arabicPeriod" startAt="4"/>
            </a:pPr>
            <a:endParaRPr lang="ru-RU" sz="28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Будет обобщен опыт работы, разработаны методические рекомендации по родной речи.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260648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  <a:cs typeface="Aharoni" pitchFamily="2" charset="-79"/>
              </a:rPr>
              <a:t>Образовательный маршрут 1 </a:t>
            </a:r>
            <a:r>
              <a:rPr lang="ru-RU" sz="2800" b="1" i="1" dirty="0" err="1" smtClean="0">
                <a:solidFill>
                  <a:srgbClr val="C00000"/>
                </a:solidFill>
                <a:latin typeface="Constantia" pitchFamily="18" charset="0"/>
                <a:cs typeface="Aharoni" pitchFamily="2" charset="-79"/>
              </a:rPr>
              <a:t>млд</a:t>
            </a: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  <a:cs typeface="Aharoni" pitchFamily="2" charset="-79"/>
              </a:rPr>
              <a:t> группы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627164"/>
          <a:ext cx="7368480" cy="5230836"/>
        </p:xfrm>
        <a:graphic>
          <a:graphicData uri="http://schemas.openxmlformats.org/drawingml/2006/table">
            <a:tbl>
              <a:tblPr/>
              <a:tblGrid>
                <a:gridCol w="317659"/>
                <a:gridCol w="1323752"/>
                <a:gridCol w="3640830"/>
                <a:gridCol w="2086239"/>
              </a:tblGrid>
              <a:tr h="7440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Темы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Цели и Задачи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Практическая часть: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Начинаю изучать бур. язык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Знакомство с целями и задачами при обучении детей бурятскому языку, проявлять 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интерес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изучению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бур.яз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сформировать механизм аудирования  артикуляция звуков бурятского языка.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развивающие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игры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, просмотр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фильмов.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6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Приветствие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Начать учить детей воспринимать  и понимать несложную речь на слух. Учить детей приветствовать ,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прощяться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Упражненияв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произношении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бур.звуков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1.Сайн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!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2Сайн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байна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! 3.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Баяртай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!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5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Знакомство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Учить детей говорить своё имя, родителей, правильно употреблять  личные местоимения в речи.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Рифмовки,скороговорки:Би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Эжы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Аба.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Вопрос  Кто? (Хэн?)</a:t>
                      </a:r>
                      <a:r>
                        <a:rPr lang="ru-RU" sz="7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 Что делает?     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Ввести в словарь детей вопрос – кто? хэн?, личные  местоимения – ши, би, мини, шинии, правильно употреблять в речи.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Игра  Кто ,что делает? 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эн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тоншоноб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?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9" y="1052736"/>
          <a:ext cx="7740352" cy="4104456"/>
        </p:xfrm>
        <a:graphic>
          <a:graphicData uri="http://schemas.openxmlformats.org/drawingml/2006/table">
            <a:tbl>
              <a:tblPr/>
              <a:tblGrid>
                <a:gridCol w="333691"/>
                <a:gridCol w="1390559"/>
                <a:gridCol w="3824575"/>
                <a:gridCol w="2191527"/>
              </a:tblGrid>
              <a:tr h="10686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Игрушки – нааданхай. Вопрос  - что?,юун?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Введение в активный  словарь детей –вопрос – что?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юун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бээ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Бумбэгэ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– мячик), поощрять детей (молодец -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бэрхэ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бэрхэн</a:t>
                      </a:r>
                      <a:r>
                        <a:rPr lang="en-US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yy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Подвижная игра « Мой веселый звонкий  мяч»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4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Вопрос какой?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Ввести в активный словарь детей вопрос- какой? Ямар?. Учить детей правильно применять прилагательные (монсогор – круглый, гоё – красивый).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Стихотворение Бумбэгэ, прослушивание песни «Бумбэгэ»(мячик).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8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7.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Знакомство Хубуун – мальчик, девочка – басаган.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Продолжать учить детей знакомить  с новыми словами – хубуун, басаган, ахай – брат, абгай – сестра, различать их,правильно называть би – басаган, би – хубуун.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Игрушки- куклы в национальных костюмах. Встречаем гостя.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5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8.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Весёлый счет. Вопрос сколько?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Учить детей считать до 5. Умение называть предметы (нэгэн  бумбэгэн), согласовать числительные с существительными.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Игрушки (1,2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нааданхай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физминутка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«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Нэгэн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хоёр,гурба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дурбэ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»…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93243" y="2821805"/>
            <a:ext cx="7000900" cy="121441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9632" y="836712"/>
          <a:ext cx="7884368" cy="5760640"/>
        </p:xfrm>
        <a:graphic>
          <a:graphicData uri="http://schemas.openxmlformats.org/drawingml/2006/table">
            <a:tbl>
              <a:tblPr/>
              <a:tblGrid>
                <a:gridCol w="1480247"/>
                <a:gridCol w="4071249"/>
                <a:gridCol w="2332872"/>
              </a:tblGrid>
              <a:tr h="15840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Моя семья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гэр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булэ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Учить детей называть членов семьи ( отец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аба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мать –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эжы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– я , ахай – брат, сестра-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абгай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), согласовать с другими частями речи (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– мой,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шинии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– твой, наш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манай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ваш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танай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), повторить пройденный материал, закрепить счет.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Рассматривание картины 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Моя семья, игрушки, Стихотворение «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эжы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Посуда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 Ам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hарта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Продолжать знакомить детей по теме (табаг – тарелка, аяга – стакан, ложка – халбага), работать над правильной грамматической речью, закрепить счет (нэгэн – аяга, хоер табаг, гурбан – халбага,….)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Игрушки, игра « Накормить куклу Аюшу»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0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Домашние животные.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Гэрэй амитад.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Знакомство детей с домашними животными (корова –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унэн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лошадь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морин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собака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нохой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кошка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миисгэй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), уметь согласовать с другими частями речи (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нохой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хоёр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миисгэй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), закрепить счет ,повторять пройденный материал.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Игрушки домашние животные, игровые упражнения « Птички летают, клюют..пьют»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2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Любимые праздники. Дуратай hайдэрнууд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Дать  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представления о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празднике Новый год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Шэнэ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жэл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дед Мороз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Жабар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убгэн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дать понятия о празднования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Сагаалган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о белой пище, о национальной одежде. 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Слушание музыки, пение песен ,игры со снежками , герои сказок, народные игры ,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ёхор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836714"/>
          <a:ext cx="6864423" cy="4607547"/>
        </p:xfrm>
        <a:graphic>
          <a:graphicData uri="http://schemas.openxmlformats.org/drawingml/2006/table">
            <a:tbl>
              <a:tblPr/>
              <a:tblGrid>
                <a:gridCol w="295929"/>
                <a:gridCol w="1233198"/>
                <a:gridCol w="3391771"/>
                <a:gridCol w="1943525"/>
              </a:tblGrid>
              <a:tr h="1101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Народные игры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Арадай нааданууд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Учить детей играть  в народные игры, знакомить  с ними ,уметь участвовать  в игре ,поощрять детей (бэрхэнууд – молодцы), закреплять счет( нэгэн – тэмээн, хоер – ботогон), Один верблюд ,два верблюжонка.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Игры – Иголка, нитка, узелок (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зуун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зандилаа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утаhан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« Верблюд и верблюжонок», (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Тэмээн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ботогон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хоер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Природа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Байгаали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Продолжать учить детей знакомить с новыми словами по теме (солнышко – наран, бороо – дождик, саhан – снежок), закрепить счет, поощрять детей ( бэрхэ – молодец)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Рассматривание картин ,рисование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Солнечные потешки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19.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Минии нухэд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 Мои друзья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Учит детей называть друзей (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нухэр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Баяр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хубуун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нухэр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Аяна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басаган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нухэр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mtClean="0">
                          <a:latin typeface="Calibri"/>
                          <a:ea typeface="Times New Roman"/>
                          <a:cs typeface="Times New Roman"/>
                        </a:rPr>
                        <a:t>Шарик,нохой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,…),  повторить счет, согласовать с другими частями (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миисгэй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шинии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нааданхай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… ).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Игрушки- куклы в национальной  одежде,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физминутка « Нэгэн, хоёр,гурба, дурбэ»…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20.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Повторение обобщение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Закрепление и обобщение знаний, умений и навыков детей по изученным темам, умение слушать и понимать  речь, отвечать  на вопросы ввести беседу.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Фольклор бурятского народа, игры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pic>
        <p:nvPicPr>
          <p:cNvPr id="8193" name="Picture 1" descr="C:\Users\Золотой ключик\Pictures\изображение_viber_2021-12-10_09-16-12-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9691" y="0"/>
            <a:ext cx="786430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pic>
        <p:nvPicPr>
          <p:cNvPr id="62466" name="Picture 2" descr="C:\Users\Золотой ключик\Pictures\изображение_viber_2021-12-10_09-16-06-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781236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pic>
        <p:nvPicPr>
          <p:cNvPr id="64514" name="Picture 2" descr="C:\Users\Золотой ключик\Pictures\изображение_viber_2021-12-10_09-16-08-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0"/>
            <a:ext cx="7836363" cy="6741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142852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latin typeface="Constantia" pitchFamily="18" charset="0"/>
                <a:cs typeface="Arial" pitchFamily="34" charset="0"/>
              </a:rPr>
              <a:t> </a:t>
            </a:r>
            <a:endParaRPr lang="ru-RU" sz="2800" i="1" dirty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63491" name="Picture 3" descr="C:\Users\Золотой ключик\Pictures\изображение_viber_2021-12-10_09-16-03-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-1"/>
            <a:ext cx="7740352" cy="675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pic>
        <p:nvPicPr>
          <p:cNvPr id="65538" name="Picture 2" descr="C:\Users\Золотой ключик\Pictures\изображение_viber_2021-12-10_09-29-19-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0"/>
            <a:ext cx="7740352" cy="6741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5984" y="500042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60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ru-RU" sz="6000" b="1" i="1" dirty="0" smtClean="0">
              <a:ln w="13462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068" y="2000240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Mongolian Baiti" pitchFamily="66" charset="0"/>
              </a:rPr>
              <a:t>Проект: «</a:t>
            </a:r>
            <a:r>
              <a:rPr lang="ru-RU" sz="4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Mongolian Baiti" pitchFamily="66" charset="0"/>
              </a:rPr>
              <a:t>Биллингвальная</a:t>
            </a:r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Mongolian Baiti" pitchFamily="66" charset="0"/>
              </a:rPr>
              <a:t> группа с погружением в бурятскую языковую среду»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Mongolian Baiti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pic>
        <p:nvPicPr>
          <p:cNvPr id="66562" name="Picture 2" descr="C:\Users\Золотой ключик\Pictures\изображение_viber_2021-12-10_09-29-20-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-1"/>
            <a:ext cx="7812360" cy="67413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pic>
        <p:nvPicPr>
          <p:cNvPr id="67586" name="Picture 2" descr="C:\Users\Золотой ключик\Pictures\изображение_viber_2021-12-10_09-29-21-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0"/>
            <a:ext cx="781236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1643050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i="1" dirty="0" smtClean="0">
                <a:solidFill>
                  <a:srgbClr val="C00000"/>
                </a:solidFill>
                <a:latin typeface="Constantia" pitchFamily="18" charset="0"/>
                <a:cs typeface="Arial" pitchFamily="34" charset="0"/>
              </a:rPr>
              <a:t>Спасибо за внимание!</a:t>
            </a:r>
            <a:endParaRPr lang="ru-RU" sz="5400" i="1" dirty="0"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116632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1286758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onstantia" pitchFamily="18" charset="0"/>
                <a:cs typeface="Mongolian Baiti" pitchFamily="66" charset="0"/>
              </a:rPr>
              <a:t>Создание и реализация модели </a:t>
            </a:r>
            <a:r>
              <a:rPr lang="ru-RU" sz="3600" b="1" i="1" dirty="0" err="1" smtClean="0">
                <a:solidFill>
                  <a:srgbClr val="002060"/>
                </a:solidFill>
                <a:latin typeface="Constantia" pitchFamily="18" charset="0"/>
                <a:cs typeface="Mongolian Baiti" pitchFamily="66" charset="0"/>
              </a:rPr>
              <a:t>доу</a:t>
            </a:r>
            <a:r>
              <a:rPr lang="ru-RU" sz="3600" b="1" i="1" dirty="0" smtClean="0">
                <a:solidFill>
                  <a:srgbClr val="002060"/>
                </a:solidFill>
                <a:latin typeface="Constantia" pitchFamily="18" charset="0"/>
                <a:cs typeface="Mongolian Baiti" pitchFamily="66" charset="0"/>
              </a:rPr>
              <a:t> с </a:t>
            </a:r>
            <a:r>
              <a:rPr lang="ru-RU" sz="3600" b="1" i="1" dirty="0" err="1" smtClean="0">
                <a:solidFill>
                  <a:srgbClr val="002060"/>
                </a:solidFill>
                <a:latin typeface="Constantia" pitchFamily="18" charset="0"/>
                <a:cs typeface="Mongolian Baiti" pitchFamily="66" charset="0"/>
              </a:rPr>
              <a:t>биллингвальным</a:t>
            </a:r>
            <a:r>
              <a:rPr lang="ru-RU" sz="3600" b="1" i="1" dirty="0" smtClean="0">
                <a:solidFill>
                  <a:srgbClr val="002060"/>
                </a:solidFill>
                <a:latin typeface="Constantia" pitchFamily="18" charset="0"/>
                <a:cs typeface="Mongolian Baiti" pitchFamily="66" charset="0"/>
              </a:rPr>
              <a:t> компонентом образования, как педагогической системы, способствующей повышению качества образовательного процесса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06" y="4462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980728"/>
            <a:ext cx="7560840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45720" lvl="0" indent="9525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600" b="1" i="1" u="sng" dirty="0" smtClean="0">
                <a:solidFill>
                  <a:srgbClr val="FF0000"/>
                </a:solidFill>
                <a:latin typeface="Constantia" pitchFamily="18" charset="0"/>
              </a:rPr>
              <a:t>Подготовительный этап: </a:t>
            </a: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+mj-lt"/>
              <a:buAutoNum type="arabicPeriod"/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 Изучить психолого-педагогическую, методическую литературу по проблеме обучения, развития и сохранения бурятского языка;</a:t>
            </a: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+mj-lt"/>
              <a:buAutoNum type="arabicPeriod"/>
              <a:defRPr/>
            </a:pPr>
            <a:endParaRPr lang="ru-RU" sz="26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Wingdings 2"/>
              <a:buAutoNum type="arabicPeriod"/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 Определить условия и факторы, влияющие на обучение, активизацию, и сохранение родной речи; создание языковой образовательно-воспитательной среды, содействующей духовно-нравственному становлению личности ребенка;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06" y="4462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980728"/>
            <a:ext cx="7560840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45720" lvl="0" indent="9525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600" b="1" i="1" u="sng" dirty="0" smtClean="0">
                <a:solidFill>
                  <a:srgbClr val="FF0000"/>
                </a:solidFill>
                <a:latin typeface="Constantia" pitchFamily="18" charset="0"/>
              </a:rPr>
              <a:t>Подготовительный этап: </a:t>
            </a: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+mj-lt"/>
              <a:buAutoNum type="arabicPeriod"/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 Создать условия для активации инновационной деятельности образовательной организации</a:t>
            </a: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Wingdings 2"/>
              <a:buAutoNum type="arabicPeriod"/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Создать условия для развития коммуникативных, </a:t>
            </a:r>
            <a:r>
              <a:rPr lang="ru-RU" sz="2600" b="1" i="1" dirty="0" err="1" smtClean="0">
                <a:solidFill>
                  <a:srgbClr val="002060"/>
                </a:solidFill>
                <a:latin typeface="Constantia" pitchFamily="18" charset="0"/>
              </a:rPr>
              <a:t>саморегулятивных</a:t>
            </a: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 и познавательных способностей детей в процессе погружения (частичное) в бурятскую языковую среду;</a:t>
            </a: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+mj-lt"/>
              <a:buAutoNum type="arabicPeriod"/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 Обогатить содержание развивающей предметно – пространственной среды в условиях функционирования данной модели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404664"/>
            <a:ext cx="756084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45720" lvl="0" indent="9525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600" b="1" i="1" u="sng" dirty="0" smtClean="0">
                <a:solidFill>
                  <a:srgbClr val="FF0000"/>
                </a:solidFill>
                <a:latin typeface="Constantia" pitchFamily="18" charset="0"/>
              </a:rPr>
              <a:t>Основной этап: </a:t>
            </a: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+mj-lt"/>
              <a:buAutoNum type="arabicPeriod"/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 Разработать программу обучения дошкольников связной речи через игровые событийные ситуации и ситуативно-вариативные упражнения; способствовать развитию коммуникативных и познавательных способностей в процессе обучения;</a:t>
            </a: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+mj-lt"/>
              <a:buAutoNum type="arabicPeriod"/>
              <a:defRPr/>
            </a:pPr>
            <a:endParaRPr lang="ru-RU" sz="26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Wingdings 2"/>
              <a:buAutoNum type="arabicPeriod"/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 Активизировать родительскую общественность в реализации проекта по сохранению родного языка.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06" y="21429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Должны научиться: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1071546"/>
            <a:ext cx="7358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Слушать и понимать бурятский языка; </a:t>
            </a: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Правильно отвечать на вопросы;</a:t>
            </a: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Правильно составлять предложения;</a:t>
            </a:r>
          </a:p>
          <a:p>
            <a:pPr marL="514350" indent="-514350">
              <a:buFontTx/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Формировать мыслительные процессы;</a:t>
            </a: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Знать загадки, стихи, скороговорки, сказки.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06" y="260648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1268760"/>
            <a:ext cx="73581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Систематизация и разработка методики обучения, развития и сохранения в разговорной речи бурятского языка;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Сотрудничество и сотворчество родительской общественности – увеличение интенсивности контактов, инициативность, содержательность, эмоциональная окрашенность в общении с детьми и педагогами;</a:t>
            </a:r>
            <a:endParaRPr lang="ru-RU" sz="2800" i="1" dirty="0" smtClean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73581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Развитие детских умений: конструктивных, коммуникативно-личностных, познавательно-речевых, художественно-эстетических; синтез целостного новообразования у детей – видение мира в разных его проявлениях, появление новых слов и оборотов в играх, сказочных постановках, рассказах на бытовые темы;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1125</Words>
  <Application>Microsoft Office PowerPoint</Application>
  <PresentationFormat>Экран (4:3)</PresentationFormat>
  <Paragraphs>119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Золотой ключик</dc:creator>
  <cp:lastModifiedBy>Золотой ключик</cp:lastModifiedBy>
  <cp:revision>23</cp:revision>
  <dcterms:created xsi:type="dcterms:W3CDTF">2021-10-28T05:01:11Z</dcterms:created>
  <dcterms:modified xsi:type="dcterms:W3CDTF">2022-06-15T23:30:12Z</dcterms:modified>
</cp:coreProperties>
</file>