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3" r:id="rId3"/>
    <p:sldId id="282" r:id="rId4"/>
    <p:sldId id="285" r:id="rId5"/>
    <p:sldId id="288" r:id="rId6"/>
    <p:sldId id="287" r:id="rId7"/>
    <p:sldId id="292" r:id="rId8"/>
    <p:sldId id="291" r:id="rId9"/>
    <p:sldId id="290" r:id="rId10"/>
    <p:sldId id="294" r:id="rId11"/>
    <p:sldId id="297" r:id="rId12"/>
    <p:sldId id="296" r:id="rId13"/>
    <p:sldId id="305" r:id="rId14"/>
    <p:sldId id="307" r:id="rId15"/>
    <p:sldId id="298" r:id="rId16"/>
    <p:sldId id="257" r:id="rId17"/>
    <p:sldId id="264" r:id="rId18"/>
    <p:sldId id="263" r:id="rId19"/>
    <p:sldId id="262" r:id="rId20"/>
    <p:sldId id="265" r:id="rId21"/>
    <p:sldId id="267" r:id="rId22"/>
    <p:sldId id="266" r:id="rId23"/>
    <p:sldId id="277" r:id="rId24"/>
    <p:sldId id="308" r:id="rId25"/>
    <p:sldId id="309" r:id="rId26"/>
    <p:sldId id="276" r:id="rId27"/>
    <p:sldId id="279" r:id="rId28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8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Буряад хэлэн дээрэ хоорэлдэдэг </c:v>
                </c:pt>
                <c:pt idx="1">
                  <c:v>Буряад хэлэн дээрэ хоорэлдэдэг
</c:v>
                </c:pt>
                <c:pt idx="2">
                  <c:v>Буряад хэлэ ойлгодог
</c:v>
                </c:pt>
                <c:pt idx="3">
                  <c:v>Буряад хэлэ ойлгодогуй
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</c:v>
                </c:pt>
                <c:pt idx="1">
                  <c:v>17</c:v>
                </c:pt>
                <c:pt idx="2">
                  <c:v>30</c:v>
                </c:pt>
                <c:pt idx="3">
                  <c:v>16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5700500043646004"/>
          <c:y val="0.17156639458360851"/>
          <c:w val="0.33354664461885214"/>
          <c:h val="0.67554160648816919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1943EE1-9C3B-4CF3-889E-528106E9B8BE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EAFC26F3-DB8E-48D7-B349-DBD084FDE97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C26F3-DB8E-48D7-B349-DBD084FDE97C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C26F3-DB8E-48D7-B349-DBD084FDE97C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C26F3-DB8E-48D7-B349-DBD084FDE97C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C26F3-DB8E-48D7-B349-DBD084FDE97C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C26F3-DB8E-48D7-B349-DBD084FDE97C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C26F3-DB8E-48D7-B349-DBD084FDE97C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C26F3-DB8E-48D7-B349-DBD084FDE97C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59632" y="1196752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FF0000"/>
                </a:solidFill>
                <a:latin typeface="Arial Black" pitchFamily="34" charset="0"/>
              </a:rPr>
              <a:t>МАДОУ «Сосново – Озерский детский сад «Золотой ключик»</a:t>
            </a:r>
            <a:endParaRPr lang="ru-RU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9672" y="2924944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проект программы «погружения»</a:t>
            </a:r>
          </a:p>
          <a:p>
            <a:pPr algn="ctr"/>
            <a:r>
              <a:rPr lang="ru-RU" i="1" dirty="0" smtClean="0">
                <a:solidFill>
                  <a:srgbClr val="FF0000"/>
                </a:solidFill>
              </a:rPr>
              <a:t> в бурятскую языковую среду </a:t>
            </a:r>
          </a:p>
          <a:p>
            <a:pPr algn="ctr"/>
            <a:r>
              <a:rPr lang="ru-RU" i="1" dirty="0" smtClean="0"/>
              <a:t>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Амар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сайн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</a:rPr>
              <a:t>ухибууд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816" y="5805264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i="1" dirty="0" smtClean="0">
                <a:solidFill>
                  <a:srgbClr val="FF0000"/>
                </a:solidFill>
              </a:rPr>
              <a:t>.</a:t>
            </a:r>
          </a:p>
          <a:p>
            <a:pPr algn="r"/>
            <a:r>
              <a:rPr lang="ru-RU" sz="1600" i="1" dirty="0" smtClean="0">
                <a:solidFill>
                  <a:srgbClr val="FF0000"/>
                </a:solidFill>
              </a:rPr>
              <a:t>Ц.</a:t>
            </a:r>
          </a:p>
          <a:p>
            <a:pPr algn="r"/>
            <a:endParaRPr lang="ru-RU" sz="16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15616" y="1628800"/>
            <a:ext cx="71287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 Бурятский  язык </a:t>
            </a:r>
            <a:r>
              <a:rPr lang="ru-RU" dirty="0" smtClean="0"/>
              <a:t>является в Республике Бурятия вторым государственным языком,  это такой же символ как флаг, герб, гимн, с которых начинается Родина. </a:t>
            </a:r>
          </a:p>
          <a:p>
            <a:pPr algn="just"/>
            <a:r>
              <a:rPr lang="ru-RU" dirty="0" smtClean="0"/>
              <a:t>На сегодняшний день одной из важнейших проблем является сохранение бурятского языка. Всемирная организация ЮНЕСКО в 2005 году внесла бурятский язык в Красную книгу исчезающих языков. </a:t>
            </a:r>
          </a:p>
          <a:p>
            <a:pPr algn="just"/>
            <a:endParaRPr lang="ru-RU" dirty="0"/>
          </a:p>
        </p:txBody>
      </p:sp>
      <p:pic>
        <p:nvPicPr>
          <p:cNvPr id="35842" name="Picture 2" descr="E:\СЕМИНАР ПО БУРЯТ ДЛЯ ББ\a8b4aa8f49b2710af59f3ba2ad286b9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368299"/>
            <a:ext cx="2376264" cy="32663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533207" y="3232245"/>
          <a:ext cx="6077585" cy="1212596"/>
        </p:xfrm>
        <a:graphic>
          <a:graphicData uri="http://schemas.openxmlformats.org/drawingml/2006/table">
            <a:tbl>
              <a:tblPr/>
              <a:tblGrid>
                <a:gridCol w="3669030"/>
                <a:gridCol w="1260475"/>
                <a:gridCol w="114808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гэртэхин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ухибууд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Буряад хэлэн дээрэ хоорэлдэдэг, уншадаг, бэшэдэг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34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Буряад хэлэн дээрэ хоорэлдэдэг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55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Буряад хэлэ ойлгодог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47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Буряад хэлэ ойлгодогуй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Дун (итог)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15616" y="1196752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Мониторинг владения бурятским языком родителей, воспитанников</a:t>
            </a:r>
          </a:p>
          <a:p>
            <a:pPr algn="ctr"/>
            <a:r>
              <a:rPr lang="ru-RU" dirty="0" smtClean="0"/>
              <a:t>МАДОУ «Золотой ключик»</a:t>
            </a:r>
          </a:p>
          <a:p>
            <a:pPr algn="ctr"/>
            <a:r>
              <a:rPr lang="ru-RU" dirty="0" err="1" smtClean="0"/>
              <a:t>Буряад</a:t>
            </a:r>
            <a:r>
              <a:rPr lang="ru-RU" dirty="0" smtClean="0"/>
              <a:t> </a:t>
            </a:r>
            <a:r>
              <a:rPr lang="ru-RU" dirty="0" err="1" smtClean="0"/>
              <a:t>хэлэеэ</a:t>
            </a:r>
            <a:r>
              <a:rPr lang="ru-RU" dirty="0" smtClean="0"/>
              <a:t> </a:t>
            </a:r>
            <a:r>
              <a:rPr lang="ru-RU" dirty="0" err="1" smtClean="0"/>
              <a:t>ямар</a:t>
            </a:r>
            <a:r>
              <a:rPr lang="ru-RU" dirty="0" smtClean="0"/>
              <a:t> </a:t>
            </a:r>
            <a:r>
              <a:rPr lang="ru-RU" dirty="0" err="1" smtClean="0"/>
              <a:t>мэдэнэб</a:t>
            </a:r>
            <a:r>
              <a:rPr lang="ru-RU" dirty="0" smtClean="0"/>
              <a:t>?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115616" y="1916832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683568" y="2132858"/>
          <a:ext cx="7632847" cy="3192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2"/>
                <a:gridCol w="2304256"/>
                <a:gridCol w="1800199"/>
              </a:tblGrid>
              <a:tr h="516057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гэртэхин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ухибууд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6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Буряад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хэлэн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дээрэ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хоорэлдэдэг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уншадаг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бэшэдэг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34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  <a:tr h="516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Буряад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хэлэн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дээрэ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хоорэлдэдэг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55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8580" marR="68580" marT="0" marB="0"/>
                </a:tc>
              </a:tr>
              <a:tr h="516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Буряад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хэлэ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ойлгодог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/>
                </a:tc>
              </a:tr>
              <a:tr h="516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Буряад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хэлэ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ойлгодогуй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/>
                </a:tc>
              </a:tr>
              <a:tr h="5160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Дун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(итог)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059832" y="551723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Всего 78 семей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533207" y="3232245"/>
          <a:ext cx="6077585" cy="1212596"/>
        </p:xfrm>
        <a:graphic>
          <a:graphicData uri="http://schemas.openxmlformats.org/drawingml/2006/table">
            <a:tbl>
              <a:tblPr/>
              <a:tblGrid>
                <a:gridCol w="3669030"/>
                <a:gridCol w="1260475"/>
                <a:gridCol w="114808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гэртэхин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ухибууд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Буряад хэлэн дээрэ хоорэлдэдэг, уншадаг, бэшэдэг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34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Буряад хэлэн дээрэ хоорэлдэдэг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55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Буряад хэлэ ойлгодог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47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Буряад хэлэ ойлгодогуй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"/>
                          <a:ea typeface="Calibri"/>
                          <a:cs typeface="Times New Roman"/>
                        </a:rPr>
                        <a:t>Дун (итог)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15616" y="1916832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539552" y="476672"/>
          <a:ext cx="8064896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8503761" y="74711"/>
            <a:ext cx="6402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1124744"/>
            <a:ext cx="7200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- Федеральный закон от 29 12. 2012 г. № 273 - ФЗ «Об образовании в Российской Федерации» ч. 6 ст. 14;</a:t>
            </a:r>
          </a:p>
          <a:p>
            <a:pPr algn="just"/>
            <a:r>
              <a:rPr lang="ru-RU" dirty="0" smtClean="0"/>
              <a:t>- Приказ Министерства образования и науки молодежи Российской Федерации от 17 октября 2013 г. №1155 «Об утверждении федерального государственного образовательного стандарта дошкольного образования»;</a:t>
            </a:r>
          </a:p>
          <a:p>
            <a:pPr algn="just"/>
            <a:r>
              <a:rPr lang="ru-RU" dirty="0" smtClean="0"/>
              <a:t>- Постановление Правительства РФ от 26.12.2017г. № 1642 «Об утверждении Государственной программы «Развитие образования» на 2018 - 2025 годы»; </a:t>
            </a:r>
          </a:p>
          <a:p>
            <a:pPr algn="just"/>
            <a:r>
              <a:rPr lang="ru-RU" dirty="0" smtClean="0"/>
              <a:t>- Федеральный закон от 24 июля 1998 № 124-ФЗ «Об основных гарантиях прав ребенка в Российской Федерации»;</a:t>
            </a:r>
          </a:p>
          <a:p>
            <a:pPr algn="just"/>
            <a:r>
              <a:rPr lang="ru-RU" dirty="0" smtClean="0"/>
              <a:t>- «Санитарно-эпидемиологические правила СП 2.4.3648-20 «Санитарно-эпидемиологические требования к организациям воспитания и обучения, отдыха и оздоровления детей и молодежи», утвержденные Постановлением Главного государственного санитарного врача Российской Федерации от 28.09.2020 </a:t>
            </a:r>
            <a:r>
              <a:rPr lang="en-US" dirty="0" smtClean="0"/>
              <a:t>N</a:t>
            </a:r>
            <a:r>
              <a:rPr lang="ru-RU" dirty="0" smtClean="0"/>
              <a:t> 28;</a:t>
            </a:r>
          </a:p>
          <a:p>
            <a:pPr algn="just"/>
            <a:r>
              <a:rPr lang="ru-RU" dirty="0" smtClean="0"/>
              <a:t>-  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8503761" y="74711"/>
            <a:ext cx="6402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9632" y="980728"/>
            <a:ext cx="6768752" cy="489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cs typeface="Aharoni" pitchFamily="2" charset="-79"/>
              </a:rPr>
              <a:t>-</a:t>
            </a:r>
            <a:r>
              <a:rPr lang="ru-RU" sz="2000" dirty="0" smtClean="0"/>
              <a:t>Письма Министерства образования и науки РФ «Об изучении языков» от 04.06.2013 г. № МОН-П-2004;</a:t>
            </a:r>
          </a:p>
          <a:p>
            <a:pPr algn="just"/>
            <a:r>
              <a:rPr lang="ru-RU" sz="2000" dirty="0" smtClean="0"/>
              <a:t>- Государственная программа Республики Бурятия «Сохранение и развитие бурятского языка в Республике Бурятия на 2021-2030 годы» от 28 декабря 2020 года;</a:t>
            </a:r>
          </a:p>
          <a:p>
            <a:pPr algn="just"/>
            <a:r>
              <a:rPr lang="ru-RU" sz="2000" dirty="0" smtClean="0"/>
              <a:t>- Постановление Правительства РБ от 08.05.2019г. №228 «О стратегии развития бурятского языка на период до 2030г.»;</a:t>
            </a:r>
          </a:p>
          <a:p>
            <a:pPr algn="just"/>
            <a:r>
              <a:rPr lang="ru-RU" sz="2000" dirty="0" smtClean="0"/>
              <a:t>- Приказ Министерства образования и науки РБ «О создании условий для изучения бурятского языка в ДОУ» от 08.05.2019г. №752;</a:t>
            </a:r>
          </a:p>
          <a:p>
            <a:pPr algn="just"/>
            <a:r>
              <a:rPr lang="ru-RU" sz="2000" dirty="0" smtClean="0"/>
              <a:t>- Приказ МКУ «Комитет по образованию» АМО «</a:t>
            </a:r>
            <a:r>
              <a:rPr lang="ru-RU" sz="2000" dirty="0" err="1" smtClean="0"/>
              <a:t>Еравнинский</a:t>
            </a:r>
            <a:r>
              <a:rPr lang="ru-RU" sz="2000" dirty="0" smtClean="0"/>
              <a:t> район» от 25.01.2021г. №7 «Об организации работы дошкольных групп с погружением в бурятскую языковую среду».</a:t>
            </a:r>
          </a:p>
          <a:p>
            <a:pPr algn="just"/>
            <a:endParaRPr lang="ru-RU" sz="2000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87624" y="908720"/>
            <a:ext cx="734481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Цели обучения:</a:t>
            </a:r>
            <a:endParaRPr lang="ru-RU" dirty="0" smtClean="0"/>
          </a:p>
          <a:p>
            <a:pPr algn="just"/>
            <a:r>
              <a:rPr lang="ru-RU" sz="1600" dirty="0" smtClean="0"/>
              <a:t>-формирование умений общаться на бурятском языке с  учетом речевых возможностей, потребностей и интересов дошкольников: коммуникативных умений в говорении, </a:t>
            </a:r>
            <a:r>
              <a:rPr lang="ru-RU" sz="1600" dirty="0" err="1" smtClean="0"/>
              <a:t>аудировании</a:t>
            </a:r>
            <a:r>
              <a:rPr lang="ru-RU" sz="1600" dirty="0" smtClean="0"/>
              <a:t>;</a:t>
            </a:r>
          </a:p>
          <a:p>
            <a:pPr algn="just"/>
            <a:r>
              <a:rPr lang="ru-RU" sz="1600" dirty="0" smtClean="0"/>
              <a:t>-овладевает навыками освоения </a:t>
            </a:r>
            <a:r>
              <a:rPr lang="ru-RU" sz="1600" dirty="0" err="1" smtClean="0"/>
              <a:t>социокультурного</a:t>
            </a:r>
            <a:r>
              <a:rPr lang="ru-RU" sz="1600" dirty="0" smtClean="0"/>
              <a:t> пространства, культурой поведения, сформированы социально поощряемые нормы и правила поведения в окружающей среде;</a:t>
            </a:r>
          </a:p>
          <a:p>
            <a:pPr algn="just"/>
            <a:r>
              <a:rPr lang="ru-RU" sz="1600" dirty="0" smtClean="0"/>
              <a:t>-достаточно хорошо владеет устной речью, применяет речевой этикет в разных ситуациях общения;</a:t>
            </a:r>
          </a:p>
          <a:p>
            <a:pPr algn="just"/>
            <a:r>
              <a:rPr lang="ru-RU" sz="1600" dirty="0" smtClean="0"/>
              <a:t>-формирование у детей положительного отношения и интереса к бурятскому языку, культуре бурятского народа;</a:t>
            </a:r>
          </a:p>
          <a:p>
            <a:pPr algn="just"/>
            <a:r>
              <a:rPr lang="ru-RU" sz="1600" dirty="0" smtClean="0"/>
              <a:t>-воспитание потребности в использовании бурятского языка для решения задач общения, для осуществления конкретных дел, актуальных для детей этого возраста;</a:t>
            </a:r>
          </a:p>
          <a:p>
            <a:pPr algn="just"/>
            <a:r>
              <a:rPr lang="ru-RU" sz="1600" dirty="0" smtClean="0"/>
              <a:t>-развитие личности ребенка, его речевых способностей, внимания, мышления, памяти, воображения; мотивации к дальнейшему овладению бурятским языком;</a:t>
            </a:r>
          </a:p>
          <a:p>
            <a:pPr algn="just"/>
            <a:r>
              <a:rPr lang="ru-RU" sz="1600" dirty="0" smtClean="0"/>
              <a:t>-знакомство с некоторыми обычаями бурят, детским песенным, стихотворным, сказочным фольклором, произведениями детской художественной литературы на бурятском языке;</a:t>
            </a:r>
          </a:p>
          <a:p>
            <a:pPr algn="just"/>
            <a:r>
              <a:rPr lang="ru-RU" sz="1600" dirty="0" smtClean="0"/>
              <a:t>-развитие у детей интеллектуальных, познавательных способностей: мышления, внимания, восприятия, памяти, воображения;</a:t>
            </a:r>
          </a:p>
          <a:p>
            <a:pPr algn="just"/>
            <a:r>
              <a:rPr lang="ru-RU" sz="1600" dirty="0" smtClean="0"/>
              <a:t>-расширение общеобразовательного кругозора детей.</a:t>
            </a:r>
          </a:p>
          <a:p>
            <a:pPr algn="just"/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8503761" y="74711"/>
            <a:ext cx="6402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620688"/>
            <a:ext cx="7056784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Задачи обучения:</a:t>
            </a:r>
            <a:endParaRPr lang="ru-RU" dirty="0" smtClean="0"/>
          </a:p>
          <a:p>
            <a:pPr algn="just"/>
            <a:r>
              <a:rPr lang="ru-RU" dirty="0" smtClean="0"/>
              <a:t>         </a:t>
            </a:r>
            <a:r>
              <a:rPr lang="ru-RU" sz="1600" dirty="0" smtClean="0"/>
              <a:t> Важность задач патриотического воспитания трудно переоценить, так как речь идет о таких категориях, как сохранение региональной культуры, восстановление утраченных ценностей, исторической памяти  народа, воспитание в подрастающем поколении высоких духовных качеств, чувства своей причастности к родному народу, формирование устойчивого интереса к его истории и культуре, материальным и духовным ценностям.</a:t>
            </a:r>
          </a:p>
          <a:p>
            <a:pPr algn="just"/>
            <a:r>
              <a:rPr lang="ru-RU" sz="1600" dirty="0" smtClean="0"/>
              <a:t>-ознакомление  детей с историей, природой, культурой родного края, об этнической самобытности народов, проживающих на территории Бурятии, их обычаях и традициях;</a:t>
            </a:r>
          </a:p>
          <a:p>
            <a:pPr algn="just"/>
            <a:r>
              <a:rPr lang="ru-RU" sz="1600" dirty="0" smtClean="0"/>
              <a:t>- воспитание  основ патриотизма, гражданственности и чувство привязанности к своей малой и большой Родине;</a:t>
            </a:r>
          </a:p>
          <a:p>
            <a:pPr algn="just"/>
            <a:r>
              <a:rPr lang="ru-RU" sz="1600" dirty="0" smtClean="0"/>
              <a:t>-стимулирование развития ценностного отношения к здоровому образу жизни у воспитателей, родителей и детей;</a:t>
            </a:r>
          </a:p>
          <a:p>
            <a:pPr algn="just"/>
            <a:r>
              <a:rPr lang="ru-RU" sz="1600" dirty="0" smtClean="0"/>
              <a:t>-стимулирование познавательной активности, самостоятельности мышления, способность планировать и действовать в быстро меняющихся условиях;</a:t>
            </a:r>
          </a:p>
          <a:p>
            <a:pPr algn="just"/>
            <a:r>
              <a:rPr lang="ru-RU" sz="1600" dirty="0" smtClean="0"/>
              <a:t>-дать детям знания об окружающем мире через традиции своей социальной среды-местные историко-культурные, национальные особенности региона;</a:t>
            </a:r>
          </a:p>
          <a:p>
            <a:pPr algn="just"/>
            <a:r>
              <a:rPr lang="ru-RU" sz="1600" dirty="0" smtClean="0"/>
              <a:t>-формирование интереса к своей родословной;</a:t>
            </a:r>
          </a:p>
          <a:p>
            <a:pPr algn="just"/>
            <a:r>
              <a:rPr lang="ru-RU" sz="1600" dirty="0" smtClean="0"/>
              <a:t>-развитие эмоциональной сферы детей в процессе обучающих игр, учебных спектаклей;</a:t>
            </a:r>
          </a:p>
          <a:p>
            <a:pPr algn="just"/>
            <a:r>
              <a:rPr lang="ru-RU" sz="1600" dirty="0" smtClean="0"/>
              <a:t>-приобщение детей к социальному опыту за счет различных ролей в игровых ситуациях, типичных для семейного, бытового, учебного общения.</a:t>
            </a:r>
          </a:p>
          <a:p>
            <a:pPr algn="just"/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8503761" y="74711"/>
            <a:ext cx="6402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9632" y="98072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dirty="0">
              <a:cs typeface="Aharoni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7624" y="620688"/>
            <a:ext cx="69127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     </a:t>
            </a:r>
          </a:p>
          <a:p>
            <a:pPr algn="just"/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Принципы и подходы к формированию программы</a:t>
            </a:r>
            <a:endParaRPr lang="ru-RU" dirty="0" smtClean="0"/>
          </a:p>
          <a:p>
            <a:pPr algn="just"/>
            <a:r>
              <a:rPr lang="ru-RU" dirty="0" smtClean="0"/>
              <a:t>Программа разработана на основе принципов </a:t>
            </a:r>
            <a:r>
              <a:rPr lang="ru-RU" dirty="0" err="1" smtClean="0"/>
              <a:t>коммуникативности</a:t>
            </a:r>
            <a:r>
              <a:rPr lang="ru-RU" dirty="0" smtClean="0"/>
              <a:t>, наглядности, доступности, систематичности, принципа учета первого языка обучающегося и принципа диалога культур. Вся работа по УМК направлена на речевую деятельность. Основными видами речевой деятельности у дошкольников являются </a:t>
            </a:r>
            <a:r>
              <a:rPr lang="ru-RU" dirty="0" err="1" smtClean="0"/>
              <a:t>аудирование</a:t>
            </a:r>
            <a:r>
              <a:rPr lang="ru-RU" dirty="0" smtClean="0"/>
              <a:t> и говорение. Рассмотренные принципы составляют теоретическую базу, на основе которой и определяются методы обучения. </a:t>
            </a: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9" name="Рисунок 8" descr="C:\Users\Золотой ключик\Pictures\изображение_viber_2022-03-03_10-13-24-52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717032"/>
            <a:ext cx="2160240" cy="285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979712" y="692696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0363" fontAlgn="base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latin typeface="Arial" pitchFamily="34" charset="0"/>
              <a:cs typeface="Aharoni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9632" y="206084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dirty="0">
              <a:cs typeface="Aharoni" pitchFamily="2" charset="-79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1556792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Билингвальный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Театрализованная деятельность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Мнемотехника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 игры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Воскобовича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3068960"/>
            <a:ext cx="69127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Реализация этих методов осуществляется посредством упражнений и заданий, которые являются средством обучения. Первой ступенью овладения является его восприятие, осмысление и запоминание. Следующая ступень формирования коммуникативной компетенции характеризуется осуществлением действий на основе усвоенного материала с целью тренировки. Высшей ступенью познавательной деятельности является творчество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195736" y="764704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</a:rPr>
              <a:t>Методы и приемы:</a:t>
            </a:r>
            <a:endParaRPr lang="ru-RU" sz="2800" i="1" dirty="0">
              <a:solidFill>
                <a:srgbClr val="FF0000"/>
              </a:solidFill>
            </a:endParaRPr>
          </a:p>
        </p:txBody>
      </p:sp>
      <p:pic>
        <p:nvPicPr>
          <p:cNvPr id="13" name="Picture 3" descr="C:\Users\Золотой ключик\Pictures\изображение_viber_2021-12-10_09-16-03-9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4837460"/>
            <a:ext cx="2376264" cy="1687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91680" y="1124744"/>
            <a:ext cx="59766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err="1" smtClean="0"/>
              <a:t>Билингвальное</a:t>
            </a:r>
            <a:r>
              <a:rPr lang="ru-RU" dirty="0" smtClean="0"/>
              <a:t> обучение  – это когда </a:t>
            </a:r>
            <a:r>
              <a:rPr lang="ru-RU" b="1" dirty="0" smtClean="0"/>
              <a:t>половина занятий проходит на русском языке, а вторая половина на бурятском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Ключевой особенностью такого обучения, является то, что  среди преподавателей обязательно должны быть носители бурятского языка.</a:t>
            </a:r>
            <a:endParaRPr lang="ru-RU" dirty="0"/>
          </a:p>
        </p:txBody>
      </p:sp>
      <p:pic>
        <p:nvPicPr>
          <p:cNvPr id="6" name="Рисунок 5" descr="C:\Users\Золотой ключик\Pictures\изображение_viber_2022-03-03_10-12-44-96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780928"/>
            <a:ext cx="3503421" cy="273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Золотой ключик\Pictures\изображение_viber_2022-03-03_13-45-09-65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780928"/>
            <a:ext cx="372784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31640" y="1340768"/>
            <a:ext cx="62646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Театральная деятельность – это самый распространённый вид детского творчества. Она близка и понятна ребёнку, глубоко лежит в его природе и находит своё отстранение стихийно, потому что связана с игрой. Всякую свою выдумку, впечатления из окружающей жизни ребёнку хочется выложить в живые образы и действия. Входя в образ, он играет любые роли, стараясь подражать тому, что видит и что его заинтересовало, и, получая огромное эмоциональное наслаждение.</a:t>
            </a:r>
          </a:p>
          <a:p>
            <a:pPr algn="just"/>
            <a:endParaRPr lang="ru-RU" dirty="0"/>
          </a:p>
        </p:txBody>
      </p:sp>
      <p:pic>
        <p:nvPicPr>
          <p:cNvPr id="1026" name="Picture 2" descr="E:\проект декабрь\наша билингвальная среда\изображение_viber_2022-12-19_16-10-50-2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573016"/>
            <a:ext cx="2736304" cy="2808312"/>
          </a:xfrm>
          <a:prstGeom prst="rect">
            <a:avLst/>
          </a:prstGeom>
          <a:noFill/>
        </p:spPr>
      </p:pic>
      <p:pic>
        <p:nvPicPr>
          <p:cNvPr id="1027" name="Picture 3" descr="E:\проект декабрь\наша билингвальная среда\изображение_viber_2022-12-19_16-10-50-4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3861048"/>
            <a:ext cx="2621868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75656" y="620689"/>
            <a:ext cx="6120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Театрально – игровая  деятельность решает комплекс взаимосвязанных задач</a:t>
            </a:r>
          </a:p>
          <a:p>
            <a:pPr algn="ctr"/>
            <a:endParaRPr lang="ru-RU" dirty="0" smtClean="0"/>
          </a:p>
          <a:p>
            <a:pPr algn="just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0" y="1268760"/>
          <a:ext cx="7992890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578"/>
                <a:gridCol w="1598578"/>
                <a:gridCol w="1598578"/>
                <a:gridCol w="1598578"/>
                <a:gridCol w="1598578"/>
              </a:tblGrid>
              <a:tr h="5675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Познавательное развитие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Социальное развитие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Речевое развитие</a:t>
                      </a:r>
                      <a:endParaRPr lang="ru-RU" sz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Эстетическое развитие</a:t>
                      </a:r>
                      <a:endParaRPr lang="ru-RU" sz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Развитие движений</a:t>
                      </a:r>
                      <a:endParaRPr lang="ru-RU" sz="105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ru-RU" sz="1050" dirty="0"/>
                    </a:p>
                  </a:txBody>
                  <a:tcPr/>
                </a:tc>
              </a:tr>
              <a:tr h="46890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-развитие разносторонних представлений о действительности (разные виды театра, профессии людей, создающих спектакль);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наблюдение за явлениями природы, поведением животных (для передачи символическими средствами в игре–драматизации);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обеспечение взаимосвязи конструирования с театрализованной игрой для развития динамических пространственных представлений;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развитие памяти, обучение умению планировать свои действия для достижения результата.</a:t>
                      </a:r>
                      <a:endParaRPr lang="ru-RU" sz="11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l"/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-формирование положительных взаимоотношений между детьми в процессе совместной деятельности;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воспитание культуры познания взрослых и детей (эмоциональные состояния, личностные качества, оценка поступков и пр.);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воспитание у ребенка уважения к себе, сознательного отношения к своей деятельности;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развитие эмоций;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воспитание этически ценных способов общения в соответствии с нормами и правилами жизни в обществе.</a:t>
                      </a:r>
                      <a:endParaRPr lang="ru-RU" sz="11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l"/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содействие развитию монологической и диалогической речи;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обогащение словаря: образных выражений, сравнений, эпитетов, синонимов, антонимов и пр.;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овладение выразительными средствами общения: словесными (регулированием темпа, громкости, произнесения, интонации и др.) и невербальными (мимикой, пантомимикой, позами, жестами).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приобщение к высокохудожественной литературе;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развитие воображения;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приобщение к совместной </a:t>
                      </a:r>
                      <a:r>
                        <a:rPr lang="ru-RU" sz="1100" dirty="0" err="1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дизайн-деятельности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 моделированию элементов костюма, декораций, атрибутов;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создание выразительного художественного образа;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Организация коллективной работы при создании многофигурных сюжетных композиций;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обучение самостоятельному нахождению приемов изображения, материалов.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согласование действий и сопровождающей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их речи;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умение воплощать в творческом движении настроение, характер и процесс развития образа;</a:t>
                      </a:r>
                      <a:b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выразительность исполнения основных видов движений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E:\проект декабрь\наша билингвальная среда\изображение_viber_2022-12-19_16-10-50-6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620688"/>
            <a:ext cx="2459850" cy="3279800"/>
          </a:xfrm>
          <a:prstGeom prst="rect">
            <a:avLst/>
          </a:prstGeom>
          <a:noFill/>
        </p:spPr>
      </p:pic>
      <p:pic>
        <p:nvPicPr>
          <p:cNvPr id="2051" name="Picture 3" descr="E:\проект декабрь\наша билингвальная среда\изображение_viber_2022-12-19_16-10-51-3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620688"/>
            <a:ext cx="2394266" cy="3192355"/>
          </a:xfrm>
          <a:prstGeom prst="rect">
            <a:avLst/>
          </a:prstGeom>
          <a:noFill/>
        </p:spPr>
      </p:pic>
      <p:pic>
        <p:nvPicPr>
          <p:cNvPr id="2052" name="Picture 4" descr="E:\проект декабрь\наша билингвальная среда\изображение_viber_2022-12-19_16-10-51-12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3356992"/>
            <a:ext cx="2592288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162880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59632" y="1052736"/>
            <a:ext cx="66247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Значение театрализованной деятельности:</a:t>
            </a:r>
            <a:endParaRPr lang="ru-RU" dirty="0" smtClean="0"/>
          </a:p>
          <a:p>
            <a:pPr algn="just"/>
            <a:r>
              <a:rPr lang="ru-RU" dirty="0" smtClean="0"/>
              <a:t>• помогает усвоению богатства родного языка, его выразительных средств</a:t>
            </a:r>
          </a:p>
          <a:p>
            <a:pPr algn="just"/>
            <a:r>
              <a:rPr lang="ru-RU" dirty="0" smtClean="0"/>
              <a:t>• появляется живой интерес к самостоятельному познанию и размышлению</a:t>
            </a:r>
          </a:p>
          <a:p>
            <a:pPr algn="just"/>
            <a:r>
              <a:rPr lang="ru-RU" dirty="0" smtClean="0"/>
              <a:t>• совершенствует артикуляционный аппарат</a:t>
            </a:r>
          </a:p>
          <a:p>
            <a:pPr algn="just"/>
            <a:r>
              <a:rPr lang="ru-RU" dirty="0" smtClean="0"/>
              <a:t>• формируется диалогическая, эмоционально насыщенная речь</a:t>
            </a:r>
          </a:p>
          <a:p>
            <a:pPr algn="just"/>
            <a:r>
              <a:rPr lang="ru-RU" dirty="0" smtClean="0"/>
              <a:t>• улучшается усвоение содержания произведения, логика и последовательность событий</a:t>
            </a:r>
          </a:p>
          <a:p>
            <a:pPr algn="just"/>
            <a:r>
              <a:rPr lang="ru-RU" dirty="0" smtClean="0"/>
              <a:t>• дети получают эмоциональный подъём</a:t>
            </a:r>
          </a:p>
          <a:p>
            <a:pPr algn="just"/>
            <a:r>
              <a:rPr lang="ru-RU" dirty="0" smtClean="0"/>
              <a:t>• способствует развитию элементов речевого общения: мимики, жестов, пантомимики, интонации, модуляции голоса</a:t>
            </a:r>
          </a:p>
          <a:p>
            <a:pPr algn="just"/>
            <a:r>
              <a:rPr lang="ru-RU" dirty="0" smtClean="0"/>
              <a:t>• позволяет формировать опыт социального поведения</a:t>
            </a:r>
          </a:p>
          <a:p>
            <a:pPr algn="just"/>
            <a:r>
              <a:rPr lang="ru-RU" dirty="0" smtClean="0"/>
              <a:t>• стимулирует активную речь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8503761" y="74711"/>
            <a:ext cx="6402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9712" y="692696"/>
            <a:ext cx="57606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haroni" pitchFamily="2" charset="-79"/>
              </a:rPr>
              <a:t>«Учите ребёнка каким-нибудь неизвестным ему пяти словам - он будет долго и напрасно мучиться, но свяжите двадцать таких слов с картинками, и он их усвоит на лету».</a:t>
            </a:r>
            <a:endParaRPr lang="ru-RU" i="1" dirty="0" smtClean="0">
              <a:latin typeface="Arial" pitchFamily="34" charset="0"/>
              <a:cs typeface="Aharoni" pitchFamily="2" charset="-79"/>
            </a:endParaRPr>
          </a:p>
          <a:p>
            <a:pPr lvl="0" indent="3603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haroni" pitchFamily="2" charset="-79"/>
              </a:rPr>
              <a:t>                                                                       К.Д. Ушинский</a:t>
            </a:r>
            <a:endParaRPr lang="ru-RU" i="1" dirty="0" smtClean="0">
              <a:latin typeface="Arial" pitchFamily="34" charset="0"/>
              <a:cs typeface="Aharoni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59632" y="2060848"/>
            <a:ext cx="6768752" cy="454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i="1" dirty="0" smtClean="0">
                <a:solidFill>
                  <a:srgbClr val="FF0000"/>
                </a:solidFill>
                <a:cs typeface="Aharoni" pitchFamily="2" charset="-79"/>
              </a:rPr>
              <a:t>Мнемотехника</a:t>
            </a:r>
            <a:r>
              <a:rPr lang="ru-RU" sz="2000" i="1" dirty="0" smtClean="0">
                <a:cs typeface="Aharoni" pitchFamily="2" charset="-79"/>
              </a:rPr>
              <a:t> в переводе с греческого — искусство запоминания, технология развития памяти. Это система методов и приёмов, обеспечивающая успешное и эффективное запоминание информации.</a:t>
            </a:r>
          </a:p>
          <a:p>
            <a:pPr algn="just"/>
            <a:r>
              <a:rPr lang="ru-RU" sz="2000" i="1" dirty="0" smtClean="0">
                <a:solidFill>
                  <a:srgbClr val="FF0000"/>
                </a:solidFill>
                <a:cs typeface="Aharoni" pitchFamily="2" charset="-79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Цель:</a:t>
            </a:r>
            <a:r>
              <a:rPr lang="ru-RU" sz="2000" i="1" dirty="0" smtClean="0"/>
              <a:t> </a:t>
            </a:r>
            <a:r>
              <a:rPr lang="ru-RU" sz="2000" dirty="0" smtClean="0"/>
              <a:t>обучение мнемотехнике - развитие памяти, мышления, воображения, внимания, которые тесно связаны с полноценным развитием речи. Создать условия для повышения речевой активности детей дошкольного возраста.</a:t>
            </a:r>
            <a:endParaRPr lang="ru-RU" sz="2000" i="1" dirty="0" smtClean="0">
              <a:cs typeface="Aharoni" pitchFamily="2" charset="-79"/>
            </a:endParaRPr>
          </a:p>
          <a:p>
            <a:pPr algn="just"/>
            <a:r>
              <a:rPr lang="ru-RU" sz="2000" i="1" dirty="0" smtClean="0">
                <a:solidFill>
                  <a:srgbClr val="FF0000"/>
                </a:solidFill>
                <a:cs typeface="Aharoni" pitchFamily="2" charset="-79"/>
              </a:rPr>
              <a:t>Идея:</a:t>
            </a:r>
            <a:r>
              <a:rPr lang="ru-RU" sz="2000" i="1" dirty="0" smtClean="0">
                <a:cs typeface="Aharoni" pitchFamily="2" charset="-79"/>
              </a:rPr>
              <a:t> на каждое слово или словосочетание придумывается картинка и весь текст зарисовывается схематично. Любой рассказ, сказку, пословицу, стихотворение можно «записать», используя картинки или символьные знаки.</a:t>
            </a:r>
            <a:r>
              <a:rPr lang="ru-RU" sz="2000" dirty="0" smtClean="0">
                <a:cs typeface="Aharoni" pitchFamily="2" charset="-79"/>
              </a:rPr>
              <a:t> </a:t>
            </a:r>
            <a:endParaRPr lang="ru-RU" sz="2000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19672" y="836712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3808" y="5805264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9632" y="548680"/>
            <a:ext cx="648072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ctr"/>
            <a:r>
              <a:rPr lang="ru-RU" dirty="0" smtClean="0"/>
              <a:t> </a:t>
            </a:r>
            <a:r>
              <a:rPr lang="ru-RU" sz="1600" b="1" i="1" dirty="0" smtClean="0"/>
              <a:t>Задачи мнемотехники:</a:t>
            </a:r>
            <a:endParaRPr lang="ru-RU" sz="1600" i="1" dirty="0" smtClean="0"/>
          </a:p>
          <a:p>
            <a:r>
              <a:rPr lang="ru-RU" sz="1600" i="1" dirty="0" smtClean="0"/>
              <a:t>1. Способствовать развитие основных психических процессов - памяти, внимания, образного мышления;</a:t>
            </a:r>
          </a:p>
          <a:p>
            <a:r>
              <a:rPr lang="ru-RU" sz="1600" i="1" dirty="0" smtClean="0"/>
              <a:t>2. Способствовать формированию умений и навыков у детей восприятия, воспроизведения, использования средств технологии.</a:t>
            </a:r>
          </a:p>
          <a:p>
            <a:r>
              <a:rPr lang="ru-RU" sz="1600" i="1" dirty="0" smtClean="0"/>
              <a:t>3. Способствовать развитию умения работать по образцу, по правилам, слушать взрослого и выполнять его инструкции;</a:t>
            </a:r>
          </a:p>
          <a:p>
            <a:r>
              <a:rPr lang="ru-RU" sz="1600" i="1" dirty="0" smtClean="0"/>
              <a:t>4. Способствовать развитию творческих способностей детей, умению самим составлять схемы и воспроизводить их.</a:t>
            </a:r>
          </a:p>
          <a:p>
            <a:r>
              <a:rPr lang="ru-RU" sz="1600" i="1" dirty="0" smtClean="0"/>
              <a:t>5. Способствовать развитию связной речи, расширению и обогащению словарного запаса детей;</a:t>
            </a:r>
          </a:p>
          <a:p>
            <a:r>
              <a:rPr lang="ru-RU" sz="1600" i="1" dirty="0" smtClean="0"/>
              <a:t>6. Способствовать формированию навыков сотрудничества, взаимопонимания, доброжелательности, самостоятельности, инициативности, ответственности;</a:t>
            </a:r>
          </a:p>
          <a:p>
            <a:r>
              <a:rPr lang="ru-RU" sz="1600" i="1" dirty="0" smtClean="0"/>
              <a:t>7. Способствовать формированию целостного восприятия окружающего мира;</a:t>
            </a:r>
          </a:p>
          <a:p>
            <a:r>
              <a:rPr lang="ru-RU" sz="1600" i="1" dirty="0" smtClean="0"/>
              <a:t>8. Содействовать развитию интереса, мотивации к изучению нового, неизвестного в окружающем мире, принимать активное участие в образовательном процессе.</a:t>
            </a:r>
          </a:p>
          <a:p>
            <a:endParaRPr lang="ru-RU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475656" y="1268760"/>
            <a:ext cx="669674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03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Основной «секрет» мнемотехники очень прост и хорошо известен. Когда человек в своём воображении соединяет несколько зрительных образов, мозг фиксирует эту взаимосвязь. И в дальнейшем при припоминании по одному из образов этой ассоциации мозг воспроизводит все ранее соединённые образы. (Простейший пример: «Каждый Охотник Желает Знать, Где Сидит Фазан» - запоминание цветов радуги.)  </a:t>
            </a:r>
            <a:endParaRPr lang="ru-RU" sz="800" i="1" dirty="0" smtClean="0">
              <a:latin typeface="Arial" pitchFamily="34" charset="0"/>
              <a:cs typeface="Arial" pitchFamily="34" charset="0"/>
            </a:endParaRPr>
          </a:p>
          <a:p>
            <a:pPr lvl="0" indent="3603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Применение мнемотехники строится от простого к сложному. Необходимо начинать работу с простейших </a:t>
            </a:r>
            <a:r>
              <a:rPr lang="ru-RU" i="1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мнемоквадратов</a:t>
            </a: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затем переходить к </a:t>
            </a:r>
            <a:r>
              <a:rPr lang="ru-RU" i="1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мнемодорожкам</a:t>
            </a: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и позже – к </a:t>
            </a:r>
            <a:r>
              <a:rPr lang="ru-RU" i="1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мнемотаблицам</a:t>
            </a: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331640" y="2276872"/>
            <a:ext cx="626469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err="1" smtClean="0"/>
              <a:t>Мнемоквадрат</a:t>
            </a:r>
            <a:r>
              <a:rPr lang="ru-RU" i="1" dirty="0" smtClean="0"/>
              <a:t>- это одиночное изображение, которое обозначает одно слово, словосочетание или простое предложение.</a:t>
            </a:r>
          </a:p>
          <a:p>
            <a:pPr lvl="0" algn="just"/>
            <a:r>
              <a:rPr lang="ru-RU" i="1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Мнемоквадраты</a:t>
            </a: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– это своего рода работа над словом.  С их помощью дети преобразуют абстрактные символы в образы.  Данные схемы помогают  детям самостоятельно определять главные свойства и признаки рассматриваемого объекта, обогащают  словарный запас.</a:t>
            </a:r>
          </a:p>
          <a:p>
            <a:pPr lvl="0" algn="just"/>
            <a:r>
              <a:rPr lang="ru-RU" i="1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Мнемодоржка</a:t>
            </a: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–это  ряд картинок, (3-5), по которым можно </a:t>
            </a:r>
            <a:r>
              <a:rPr lang="ru-RU" i="1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сочтавить</a:t>
            </a: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небольшой рассказ (2-4 предложения)</a:t>
            </a:r>
          </a:p>
          <a:p>
            <a:pPr lvl="0" algn="just"/>
            <a:endParaRPr lang="ru-RU" i="1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/>
            <a:endParaRPr lang="ru-RU" i="1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/>
            <a:endParaRPr lang="ru-RU" i="1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6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5416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D:\все с рабочего стола\отчет за 2021-2022\изображение_viber_2022-12-21_13-35-56-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257232" y="542968"/>
            <a:ext cx="4021024" cy="3312368"/>
          </a:xfrm>
          <a:prstGeom prst="rect">
            <a:avLst/>
          </a:prstGeom>
          <a:noFill/>
        </p:spPr>
      </p:pic>
      <p:pic>
        <p:nvPicPr>
          <p:cNvPr id="2052" name="Picture 4" descr="D:\все с рабочего стола\отчет за 2021-2022\изображение_viber_2022-12-14_16-03-59-145.jpg"/>
          <p:cNvPicPr>
            <a:picLocks noChangeAspect="1" noChangeArrowheads="1"/>
          </p:cNvPicPr>
          <p:nvPr/>
        </p:nvPicPr>
        <p:blipFill>
          <a:blip r:embed="rId4" cstate="print"/>
          <a:srcRect t="14466" r="3559"/>
          <a:stretch>
            <a:fillRect/>
          </a:stretch>
        </p:blipFill>
        <p:spPr bwMode="auto">
          <a:xfrm>
            <a:off x="5292080" y="1916832"/>
            <a:ext cx="3240360" cy="38318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63688" y="1916832"/>
            <a:ext cx="5976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  </a:t>
            </a:r>
            <a:r>
              <a:rPr lang="ru-RU" i="1" dirty="0" err="1" smtClean="0"/>
              <a:t>Мнемотаблица</a:t>
            </a:r>
            <a:r>
              <a:rPr lang="ru-RU" i="1" dirty="0" smtClean="0"/>
              <a:t> – это целая схема, в которую заложен текст.</a:t>
            </a:r>
          </a:p>
          <a:p>
            <a:pPr algn="just"/>
            <a:r>
              <a:rPr lang="ru-RU" b="1" i="1" dirty="0" err="1" smtClean="0"/>
              <a:t>Мнемотаблицы</a:t>
            </a:r>
            <a:r>
              <a:rPr lang="ru-RU" i="1" dirty="0" smtClean="0"/>
              <a:t> особенно эффективны при разучивании стихотворений, пальчиковых игр, загадок, пословиц, поговорок. Суть заключается в том, что на каждое слово или маленькое словосочетание придумывается картинка (изображение); таким образом, все произведение зарисовывается схематически. После этого ребенок по памяти, используя графическое изображение, воспроизводит текст целиком.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D:\все с рабочего стола\отчет за 2021-2022\изображение_viber_2022-12-21_09-33-51-6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76672"/>
            <a:ext cx="3594329" cy="2664296"/>
          </a:xfrm>
          <a:prstGeom prst="rect">
            <a:avLst/>
          </a:prstGeom>
          <a:noFill/>
        </p:spPr>
      </p:pic>
      <p:pic>
        <p:nvPicPr>
          <p:cNvPr id="1027" name="Picture 3" descr="D:\все с рабочего стола\отчет за 2021-2022\изображение_viber_2022-12-21_09-33-52-7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780928"/>
            <a:ext cx="4497136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19672" y="2132856"/>
            <a:ext cx="60486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03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Суть работы с </a:t>
            </a:r>
            <a:r>
              <a:rPr lang="ru-RU" i="1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мнемотаблицами</a:t>
            </a: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заключается в следующих этапах:</a:t>
            </a:r>
            <a:endParaRPr lang="ru-RU" sz="800" i="1" dirty="0" smtClean="0">
              <a:latin typeface="Arial" pitchFamily="34" charset="0"/>
              <a:cs typeface="Arial" pitchFamily="34" charset="0"/>
            </a:endParaRPr>
          </a:p>
          <a:p>
            <a:pPr lvl="0" indent="3603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Рассматривание таблицы и разбор того, что на ней изображено</a:t>
            </a:r>
            <a:endParaRPr lang="ru-RU" sz="800" i="1" dirty="0" smtClean="0">
              <a:latin typeface="Arial" pitchFamily="34" charset="0"/>
              <a:cs typeface="Arial" pitchFamily="34" charset="0"/>
            </a:endParaRPr>
          </a:p>
          <a:p>
            <a:pPr lvl="0" indent="3603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2. Перекодировка информации, т. е. преобразование из абстрактных символов в образы.</a:t>
            </a:r>
            <a:endParaRPr lang="ru-RU" sz="800" i="1" dirty="0" smtClean="0">
              <a:latin typeface="Arial" pitchFamily="34" charset="0"/>
              <a:cs typeface="Arial" pitchFamily="34" charset="0"/>
            </a:endParaRPr>
          </a:p>
          <a:p>
            <a:pPr lvl="0" indent="3603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После перекодировки осуществляется пересказ, составление рассказа по заданной теме и др., то есть происходит отработка метода запоминания.</a:t>
            </a:r>
            <a:endParaRPr lang="ru-RU" sz="800" i="1" dirty="0" smtClean="0">
              <a:latin typeface="Arial" pitchFamily="34" charset="0"/>
              <a:cs typeface="Arial" pitchFamily="34" charset="0"/>
            </a:endParaRPr>
          </a:p>
          <a:p>
            <a:pPr lvl="0" indent="3603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 Зарисовка </a:t>
            </a:r>
            <a:r>
              <a:rPr lang="ru-RU" i="1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мнемотаблиц</a:t>
            </a: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детьми (в старших группах)</a:t>
            </a:r>
            <a:endParaRPr lang="ru-RU" sz="800" i="1" dirty="0" smtClean="0">
              <a:latin typeface="Arial" pitchFamily="34" charset="0"/>
              <a:cs typeface="Arial" pitchFamily="34" charset="0"/>
            </a:endParaRPr>
          </a:p>
          <a:p>
            <a:pPr lvl="0" indent="3603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 Рассказывание по </a:t>
            </a:r>
            <a:r>
              <a:rPr lang="ru-RU" i="1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мнемотаблицам</a:t>
            </a:r>
            <a:r>
              <a:rPr lang="ru-RU" i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созданными детьми.</a:t>
            </a:r>
            <a:endParaRPr lang="ru-RU" sz="2400" i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476672"/>
            <a:ext cx="626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Примерная модель языкового погружения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( структура проведения режимных процессов)</a:t>
            </a:r>
          </a:p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9552" y="1124744"/>
          <a:ext cx="8136906" cy="5327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2302"/>
                <a:gridCol w="2712302"/>
                <a:gridCol w="2712302"/>
              </a:tblGrid>
              <a:tr h="42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Режимные компоненты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40" marR="53340" marT="53340" marB="5334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Примерный перечень лексико-грамматического материала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561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Утро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Прием детей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40" marR="53340" marT="53340" marB="5334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Здравствуй!</a:t>
                      </a:r>
                    </a:p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Заходи,…</a:t>
                      </a:r>
                    </a:p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Здравствуй,…дай ручку. Поздоровайся.</a:t>
                      </a:r>
                    </a:p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ты принес?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Сайн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байна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Мэндээ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Амар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сайн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algn="just"/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Оро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Оро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just"/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Сайн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байна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…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бария.</a:t>
                      </a:r>
                    </a:p>
                    <a:p>
                      <a:pPr algn="just"/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Мэндэшэлэ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just"/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Ши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юу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асарбаш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асараабши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)?</a:t>
                      </a:r>
                      <a:endParaRPr lang="ru-RU" sz="1100" dirty="0"/>
                    </a:p>
                  </a:txBody>
                  <a:tcPr/>
                </a:tc>
              </a:tr>
              <a:tr h="3876088"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Делаем зарядку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Нам пора на зарядку вставать.</a:t>
                      </a:r>
                    </a:p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Это наша полянка.</a:t>
                      </a:r>
                    </a:p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Встанете в круг.</a:t>
                      </a:r>
                    </a:p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полянку прилетели птички.</a:t>
                      </a:r>
                    </a:p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 сегодня у меня будете… (птичками, зайчиками, мишками)</a:t>
                      </a:r>
                    </a:p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Помашем ручками и покажем, как (птички крылышками машут, погреем лапки зайчику, научим медведя лапы поднимать и опускать)</a:t>
                      </a:r>
                    </a:p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Помашем ручками и покажем, как….. (птички крылышками машут)</a:t>
                      </a:r>
                    </a:p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Теперь сядем и покажем, как…… (птички зернышки клюют).</a:t>
                      </a:r>
                    </a:p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 теперь птички захотели водички попить.</a:t>
                      </a:r>
                    </a:p>
                    <a:p>
                      <a:pPr algn="just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Наклонились, попили водички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Зарядка (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һорилго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үнгэргэхэ сагнай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дүтэлбэ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Энэ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манай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талмай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Түхэреэлэн зогсоё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Талмай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дээрэ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шубууд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ниидэн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ерэбэ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Мүнѳѳдэр таанад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шубууд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шандагаханууд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баабгайнууд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боложо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наадахат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даллан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харуулагты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шубууд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даляараа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даллана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шубууд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ниидэнэ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шандагаханай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һабар дулаасуулая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баабгайе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һабараа дээшэн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үргэхыень, доошон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табихыень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һургая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Гараараа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даллая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харуулая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хайшан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гээд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шубуун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ниидэнэб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шубуухай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даляараа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далланаб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Мүнѳѳ доошоо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һуугаад,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шубуухайнууд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орооһо тоншохые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харуулая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Харин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мүнѳѳ шубуухайнууд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уһа ууха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һанаатай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Тонгойгоод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уһа уугты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476672"/>
            <a:ext cx="626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Примерная модель языкового погружения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( структура проведения режимных процессов)</a:t>
            </a:r>
          </a:p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9552" y="1124744"/>
          <a:ext cx="8136906" cy="5651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2302"/>
                <a:gridCol w="2712302"/>
                <a:gridCol w="2712302"/>
              </a:tblGrid>
              <a:tr h="42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Режимные компоненты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40" marR="53340" marT="53340" marB="5334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Примерный перечень лексико-грамматического материала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561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Прием пищи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40" marR="53340" marT="53340" marB="53340"/>
                </a:tc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Кушайте, кушайте.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Пошли кушать.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надо сказать?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Попробуй сам.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 тебя хорошо получается.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Держи ложку сам.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Возьми (возьмите) ложку в правую руку.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разбрасывайте еду?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Вот твоя тарелочка.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следует сказать?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Скажите (скажи) спасибо.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Приятного аппетита.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Выйди, выйдите из-за стола.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Держи (держите) чашку правильно.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Есть, кушать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Завтракать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Обедать.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Ужинать.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Ешь (ешьте) аккуратно.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Ешь (ешьте) суп ложкой.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Когда я ем, я глух и нем.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кроши (не крошите) хлеб.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Отнеси, отнести.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Куда отнести тарелку?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Отнеси посуду на стол.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Выпей воды.</a:t>
                      </a:r>
                    </a:p>
                    <a:p>
                      <a:pPr algn="just"/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Эдеэлэгты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Эдеэлхэеэ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ошогты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Юун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гэжэ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хэлэдэг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Ѳѳрѳѳ турша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Шамда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ехэл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һайнаар болоно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Ѳѳрѳѳ халбагаа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бари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Халбагаяа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баруун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гартаа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баригты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Эдеэ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хоолоо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бү тараажа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хаягты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Энэ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шинии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табаг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Юун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гэжэ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хэлэдэг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Баярлаа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(һайн даа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гэжэ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хэлэ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хэлэгты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Аятайхан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хоол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баригты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Столой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шэрээн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саанаһаа гара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Аягаяа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зүб баригты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Эдихэ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эдеэлхэ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Үглѳѳнэй хоол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эдихэ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Үдын хоол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эдихэ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Үдэшын хоол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эдихэ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Нягтаар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эдеэлэ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эдеэлэгты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Шүлѳѳ халбагаар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эди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эдигты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Эдеэлхэдээ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дүлииб, абяа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шэмээгүйб (хэлэгүйб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). 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Хилээмэеэ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бү батаруула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бутаруулагты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Абааша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абаашагты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Хайшан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табагаа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абаашхаб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Амһарта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стол (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шэрээ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дээрэ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абааша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Уһа уугты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just"/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19672" y="476672"/>
            <a:ext cx="626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Примерная модель языкового погружения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( структура проведения режимных процессов)</a:t>
            </a:r>
          </a:p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39552" y="1124744"/>
          <a:ext cx="8136906" cy="525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2302"/>
                <a:gridCol w="2712302"/>
                <a:gridCol w="2712302"/>
              </a:tblGrid>
              <a:tr h="4555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Режимные компоненты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40" marR="53340" marT="53340" marB="5334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Примерный перечень лексико-грамматического материала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57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Наблюдение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40" marR="53340" marT="53340" marB="5334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Давайте сравним…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Потрогайте, погладьте. Какой, какая, какие….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Какой ствол, какой лист, какая почка…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Давай поможем…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Хочешь (что-то делать, напр. Полить цветы)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Помоги мне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40" marR="53340" marT="53340" marB="533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Зэргэсүүлэе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сасуулая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)…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Барижа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үзэгты, эльбэгты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Ямар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бэ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?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Ямар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модоной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эшэ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бэ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ямар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набшаһан бэ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ямар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модоной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гүлгэн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буурсаг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бэ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…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Туһалалсая…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Юумэ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хэхэ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хүсэлтэй гүш (һанаатай гүш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)?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Сэсэг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уһалха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Намда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туһала.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40" marR="53340" marT="53340" marB="53340"/>
                </a:tc>
              </a:tr>
              <a:tr h="24432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Гимнастика после сна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40" marR="53340" marT="53340" marB="5334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Просыпаемся. Глазки открываем.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Потянулись, .вставайте с кроватки. Идите одеваться.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Использование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потешек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40" marR="53340" marT="53340" marB="5334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Һэригты даа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Нюдѳѳ тайлагты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Һуняагаад, орон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дээрэһээ бодогты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Ошожо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хубсалагты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Һуняахадаа залхуу</a:t>
                      </a: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i="1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болодог</a:t>
                      </a: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200" i="1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Буряадуудта</a:t>
                      </a: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не желательно. Можно просто </a:t>
                      </a:r>
                      <a:r>
                        <a:rPr lang="ru-RU" sz="1200" i="1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Орон</a:t>
                      </a: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i="1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дээрэһээ бодогты</a:t>
                      </a: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40" marR="53340" marT="53340" marB="5334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2" y="404664"/>
          <a:ext cx="7992888" cy="5976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6444"/>
                <a:gridCol w="3996444"/>
              </a:tblGrid>
              <a:tr h="3259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Положительные стороны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Отрицательные стороны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669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обладают более хорошими умственными способностями, внимательны.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более изобретательны и находчивы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крепкая память и гибкий ум.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защищены от умственных расстройств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характерно рациональное мышление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легче осваивают новые языки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легче социализируются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более открыты разнообразным культурам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лучше понимают эмоции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больше шансов получить хорошую работу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позже начинают говорить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смешивание слов из 2-х языков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31232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Возможности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Риски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669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ранее усвоение двух и более языков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развитие памяти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развитие мыслительных процессов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перспектива в будущем 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-если родители или воспитатели будут уделять меньшее внимание одному из языков, то будет не равномерное усвоение двух языков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затруднения при освоении двух языков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не будет поддержки со стороны родителей, что усложнить работу воспитателя 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Золотой ключик\Desktop\проект декабрь\png-transparent-black-and-white-frame-text-red-line-paper-material-rectangle-area-thumbnai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339752" y="1340768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dirty="0"/>
          </a:p>
        </p:txBody>
      </p:sp>
      <p:pic>
        <p:nvPicPr>
          <p:cNvPr id="6" name="Picture 2" descr="C:\Users\Золотой ключик\Pictures\изображение_viber_2021-12-10_09-29-19-705.jpg"/>
          <p:cNvPicPr>
            <a:picLocks noChangeAspect="1" noChangeArrowheads="1"/>
          </p:cNvPicPr>
          <p:nvPr/>
        </p:nvPicPr>
        <p:blipFill>
          <a:blip r:embed="rId3" cstate="print"/>
          <a:srcRect r="5080" b="8108"/>
          <a:stretch>
            <a:fillRect/>
          </a:stretch>
        </p:blipFill>
        <p:spPr bwMode="auto">
          <a:xfrm>
            <a:off x="683568" y="1772816"/>
            <a:ext cx="2952328" cy="2448272"/>
          </a:xfrm>
          <a:prstGeom prst="rect">
            <a:avLst/>
          </a:prstGeom>
          <a:noFill/>
        </p:spPr>
      </p:pic>
      <p:pic>
        <p:nvPicPr>
          <p:cNvPr id="7" name="Picture 2" descr="C:\Users\Золотой ключик\Pictures\изображение_viber_2021-12-10_09-29-21-476.jpg"/>
          <p:cNvPicPr>
            <a:picLocks noChangeAspect="1" noChangeArrowheads="1"/>
          </p:cNvPicPr>
          <p:nvPr/>
        </p:nvPicPr>
        <p:blipFill>
          <a:blip r:embed="rId4" cstate="print"/>
          <a:srcRect r="2381" b="8333"/>
          <a:stretch>
            <a:fillRect/>
          </a:stretch>
        </p:blipFill>
        <p:spPr bwMode="auto">
          <a:xfrm>
            <a:off x="4716016" y="1844824"/>
            <a:ext cx="2952328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1551</Words>
  <Application>Microsoft Office PowerPoint</Application>
  <PresentationFormat>Экран (4:3)</PresentationFormat>
  <Paragraphs>316</Paragraphs>
  <Slides>27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Золотой ключик</dc:creator>
  <cp:lastModifiedBy>Золотой ключик</cp:lastModifiedBy>
  <cp:revision>124</cp:revision>
  <dcterms:created xsi:type="dcterms:W3CDTF">2022-11-22T03:44:55Z</dcterms:created>
  <dcterms:modified xsi:type="dcterms:W3CDTF">2022-12-22T03:30:29Z</dcterms:modified>
</cp:coreProperties>
</file>