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772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B84812-7101-44B5-B2B9-351F027599FE}" type="datetimeFigureOut">
              <a:rPr lang="ru-RU"/>
              <a:pPr>
                <a:defRPr/>
              </a:pPr>
              <a:t>10.01.2025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0482E0-0A87-42E5-A06B-2AF05B1C64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922746-52FB-4508-A3E7-E747D871AADD}" type="datetimeFigureOut">
              <a:rPr lang="ru-RU"/>
              <a:pPr>
                <a:defRPr/>
              </a:pPr>
              <a:t>10.01.2025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CAA154-BA2F-4F64-BDE6-C5166C20CF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9E5E87-788D-468F-880D-F8672A2518F5}" type="datetimeFigureOut">
              <a:rPr lang="ru-RU"/>
              <a:pPr>
                <a:defRPr/>
              </a:pPr>
              <a:t>10.01.2025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0B2B1A-6597-4667-8C92-029E07EBB2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CA849F-59C9-498F-96E9-B15DE82CA905}" type="datetimeFigureOut">
              <a:rPr lang="ru-RU"/>
              <a:pPr>
                <a:defRPr/>
              </a:pPr>
              <a:t>10.01.2025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8843C7-132A-43C6-ABD2-8B00188846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3BC4B5-A49C-4BD1-AC35-AA95528023F7}" type="datetimeFigureOut">
              <a:rPr lang="ru-RU"/>
              <a:pPr>
                <a:defRPr/>
              </a:pPr>
              <a:t>10.01.2025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288D92-BF61-4185-A16D-CC7474CA10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511A8-39BA-492B-B800-5F76F61C23D4}" type="datetimeFigureOut">
              <a:rPr lang="ru-RU"/>
              <a:pPr>
                <a:defRPr/>
              </a:pPr>
              <a:t>10.01.2025</a:t>
            </a:fld>
            <a:endParaRPr lang="ru-RU"/>
          </a:p>
        </p:txBody>
      </p:sp>
      <p:sp>
        <p:nvSpPr>
          <p:cNvPr id="6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5CB7F5-0A5F-4437-91D1-739416C06B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1C5FC-D0CB-4F74-B4E8-1C09167FA71F}" type="datetimeFigureOut">
              <a:rPr lang="ru-RU"/>
              <a:pPr>
                <a:defRPr/>
              </a:pPr>
              <a:t>10.01.2025</a:t>
            </a:fld>
            <a:endParaRPr lang="ru-RU"/>
          </a:p>
        </p:txBody>
      </p:sp>
      <p:sp>
        <p:nvSpPr>
          <p:cNvPr id="8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4D890A-B659-4952-9352-1EA39F0886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87218F-0045-46BB-886D-3693D84E75B1}" type="datetimeFigureOut">
              <a:rPr lang="ru-RU"/>
              <a:pPr>
                <a:defRPr/>
              </a:pPr>
              <a:t>10.01.2025</a:t>
            </a:fld>
            <a:endParaRPr lang="ru-RU"/>
          </a:p>
        </p:txBody>
      </p:sp>
      <p:sp>
        <p:nvSpPr>
          <p:cNvPr id="4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A6FCB8-EF20-4614-8C3F-4AF66BD96A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5BE2BC-B235-4F4B-910F-35080E24B967}" type="datetimeFigureOut">
              <a:rPr lang="ru-RU"/>
              <a:pPr>
                <a:defRPr/>
              </a:pPr>
              <a:t>10.01.2025</a:t>
            </a:fld>
            <a:endParaRPr lang="ru-RU"/>
          </a:p>
        </p:txBody>
      </p:sp>
      <p:sp>
        <p:nvSpPr>
          <p:cNvPr id="3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0AD223-635E-433F-8398-75479B25BE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4B9602-F172-43D2-B33C-D8C15E92D228}" type="datetimeFigureOut">
              <a:rPr lang="ru-RU"/>
              <a:pPr>
                <a:defRPr/>
              </a:pPr>
              <a:t>10.01.2025</a:t>
            </a:fld>
            <a:endParaRPr lang="ru-RU"/>
          </a:p>
        </p:txBody>
      </p:sp>
      <p:sp>
        <p:nvSpPr>
          <p:cNvPr id="6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C4A6C4-3027-4DE9-A770-433E9F7BE9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BB1FD3-56B1-4468-A06D-91C96B7A7DE5}" type="datetimeFigureOut">
              <a:rPr lang="ru-RU"/>
              <a:pPr>
                <a:defRPr/>
              </a:pPr>
              <a:t>10.01.2025</a:t>
            </a:fld>
            <a:endParaRPr lang="ru-RU"/>
          </a:p>
        </p:txBody>
      </p:sp>
      <p:sp>
        <p:nvSpPr>
          <p:cNvPr id="6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57800B-6675-4EBD-AEE0-F370B02042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Місце для заголовка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заголовка</a:t>
            </a:r>
            <a:endParaRPr lang="ru-RU" smtClean="0"/>
          </a:p>
        </p:txBody>
      </p:sp>
      <p:sp>
        <p:nvSpPr>
          <p:cNvPr id="1027" name="Місце для тексту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 smtClean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E994C17-EC74-42CA-A6A7-FCDC7B673CBE}" type="datetimeFigureOut">
              <a:rPr lang="ru-RU"/>
              <a:pPr>
                <a:defRPr/>
              </a:pPr>
              <a:t>10.01.2025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76CC5D2-CAC5-4A04-BF41-5C3184968C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etsad14.ru/psychology/articles/emot_troubles.html" TargetMode="External"/><Relationship Id="rId2" Type="http://schemas.openxmlformats.org/officeDocument/2006/relationships/hyperlink" Target="http://bt-lady.com.ua/cat-child/psychology-and-development/article-1069-problemyi-adaptatsii-v-detskom-sadu/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volgo-mame.ru/publ/71-1-0-263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_85a28_afbca696_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46" y="0"/>
            <a:ext cx="2286016" cy="1684433"/>
          </a:xfrm>
          <a:prstGeom prst="rect">
            <a:avLst/>
          </a:prstGeom>
        </p:spPr>
      </p:pic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500034" y="571480"/>
            <a:ext cx="7772400" cy="2643205"/>
          </a:xfrm>
        </p:spPr>
        <p:txBody>
          <a:bodyPr/>
          <a:lstStyle/>
          <a:p>
            <a:r>
              <a:rPr lang="ru-RU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/>
            </a:r>
            <a:br>
              <a:rPr lang="ru-RU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</a:br>
            <a:r>
              <a:rPr lang="ru-RU" sz="32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Проект </a:t>
            </a:r>
            <a:br>
              <a:rPr lang="ru-RU" sz="32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«Адаптация детей раннего </a:t>
            </a:r>
            <a:br>
              <a:rPr lang="ru-RU" sz="32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возраста к условиям ДОУ»</a:t>
            </a:r>
            <a:br>
              <a:rPr lang="ru-RU" sz="32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«Первые шаги»</a:t>
            </a:r>
            <a:br>
              <a:rPr lang="ru-RU" sz="32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Первая младшая группа</a:t>
            </a:r>
            <a:r>
              <a:rPr lang="ru-RU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/>
            </a:r>
            <a:br>
              <a:rPr lang="ru-RU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</a:br>
            <a:endParaRPr lang="ru-RU" dirty="0" smtClean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357158" y="4000504"/>
            <a:ext cx="4929222" cy="2143140"/>
          </a:xfrm>
        </p:spPr>
        <p:txBody>
          <a:bodyPr rtlCol="0">
            <a:norm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автономное дошкольное образовательное учреждение «Сосново-Озерский детский сад «Золотой ключик»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4106161-thumb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9190" y="3786190"/>
            <a:ext cx="3950467" cy="27578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571480"/>
            <a:ext cx="75724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Конечный результат: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571472" y="1357298"/>
            <a:ext cx="8215370" cy="236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анализ проведенной работы;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диагностика адаптации детей к условиям ДОУ;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презентация проекта для педагогов и родителей;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публикация проекта на интернет-сайте.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4" name="Рисунок 3" descr="4405974-thumb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108" y="3429000"/>
            <a:ext cx="5000660" cy="292894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357167"/>
            <a:ext cx="80010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Этапы работы над проектом: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hangingPunct="0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этап – подготовительный.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 rot="10800000" flipV="1">
            <a:off x="428595" y="1333126"/>
            <a:ext cx="821537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подбор методической, художественной литературы, иллюстрационных материалов, дидактических игр;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разработка конспектов адаптационных занятий, совместных мероприятий с родителями и консультаций для родителей;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пополнение предметно-развивающей среды групп младшего возраста;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разработка информационного материала для родительского уголка о проведении проекта «Мои первые шаги»;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разработка анкет для родителей;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составление перспективного плана мероприятий проекта.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1928802"/>
            <a:ext cx="807249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В основе практической работы лежит взаимодействие воспитателя, родителей и детей, направленное на создание благоприятной эмоциональной атмосферы в группе, которое создаёт основу для благоприятной адаптации детей раннего возраста.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57290" y="714356"/>
            <a:ext cx="592935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 этап - основной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-214346" y="1285860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(этап наблюдений)</a:t>
            </a:r>
            <a:endParaRPr kumimoji="0" lang="ru-RU" sz="24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428596" y="4071942"/>
            <a:ext cx="828680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Наблюдение проводится в течении 1 месяца и более в соответствии с 4-х ступенчатой последовательностью адаптации.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Наблюдение осуществляют воспитатели,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медсестра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старший воспитатель. Каждый выполняет свои функции.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71802" y="500042"/>
            <a:ext cx="27935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Воспитатель: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2910" y="1000108"/>
            <a:ext cx="557216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Понаблюдать за поведением ребенка;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Выявить особенности семейного воспитания;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Дать возможность родителям проговорить свои опасения, связанные с помещением ребенка в детский сад;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Дать индивидуальные рекомендации по подготовке ребенка к посещению детского сада.</a:t>
            </a:r>
          </a:p>
          <a:p>
            <a:pPr marL="0" indent="0" algn="just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Обращаем внимание на развитие социальных навыков ребенка: уверенность и активность в исследовании окружающего мира, самостоятельность, сотрудничество.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4408785-thumb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5074" y="2643182"/>
            <a:ext cx="2928926" cy="345282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0166" y="500042"/>
            <a:ext cx="59293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Медсестра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1071546"/>
            <a:ext cx="821537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tabLst>
                <a:tab pos="342900" algn="l"/>
              </a:tabLst>
            </a:pP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совместно 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воспитателем проводит прием вновь пришедших детей;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 algn="just" eaLnBrk="0" hangingPunct="0">
              <a:tabLst>
                <a:tab pos="342900" algn="l"/>
              </a:tabLst>
            </a:pP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осуществляет наблюдение за состоянием детей в течении дня;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 algn="just" eaLnBrk="0" hangingPunct="0">
              <a:tabLst>
                <a:tab pos="342900" algn="l"/>
              </a:tabLst>
            </a:pP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еженедельно делает заключение о результатах адаптации и рекомендует о переходе (или не переходе) на следующую ступень адаптации;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 algn="just" eaLnBrk="0" hangingPunct="0">
              <a:tabLst>
                <a:tab pos="342900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 по истечении 1 месяца делает заключение о результатах адаптации;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 algn="just" eaLnBrk="0" hangingPunct="0">
              <a:tabLst>
                <a:tab pos="342900" algn="l"/>
              </a:tabLst>
            </a:pP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в начале и по окончании адаптационного периода взвешивает ребенка.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500034" y="5572140"/>
            <a:ext cx="81439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реализация проекта в соответствии с планом.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14546" y="428604"/>
            <a:ext cx="52193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111этап – заключительный</a:t>
            </a:r>
            <a:endParaRPr lang="ru-RU" sz="3200" dirty="0"/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571472" y="571480"/>
            <a:ext cx="8001056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анализ проведенной работы;</a:t>
            </a: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диагностика адаптации детей к условиям ДОУ;</a:t>
            </a: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презентация проекта для педагогов и родителей;</a:t>
            </a: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публикация проекта на интернет-сайте.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окончании адаптации всех детей медсестра совместно с воспитателями проводят обработку адаптационных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листов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на основании критериев степени адаптации определяют уровень адаптации в группе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714348" y="500042"/>
            <a:ext cx="778671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Формы работы с родителями: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571472" y="1000108"/>
            <a:ext cx="8072494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Консультирование - повышение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компетенции родителей в вопросах воспитания, обучения и развития детей раннего возраста в период адаптации.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Семинары-практикумы – способствовать овладению родителями конструктивными способами взаимодействия с детьми, осознанию возможных проблем в системе родители-дети.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Подбор специальной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литературы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вопросу адаптации детей к детскому саду;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 Выпуск памяток, информационных листов об особенностях данного возраста, рекомендуемых развивающих игр.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43042" y="357166"/>
            <a:ext cx="641117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Предметно – развивающая среда 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3200" b="1" smtClean="0">
                <a:latin typeface="Times New Roman" pitchFamily="18" charset="0"/>
                <a:cs typeface="Times New Roman" pitchFamily="18" charset="0"/>
              </a:rPr>
              <a:t>детей  </a:t>
            </a:r>
            <a:r>
              <a:rPr lang="ru-RU" sz="3200" b="1" smtClean="0">
                <a:latin typeface="Times New Roman" pitchFamily="18" charset="0"/>
                <a:cs typeface="Times New Roman" pitchFamily="18" charset="0"/>
              </a:rPr>
              <a:t>1.6-2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лет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IMG_119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71670" y="1500174"/>
            <a:ext cx="2992430" cy="2244323"/>
          </a:xfrm>
          <a:prstGeom prst="rect">
            <a:avLst/>
          </a:prstGeom>
        </p:spPr>
      </p:pic>
      <p:pic>
        <p:nvPicPr>
          <p:cNvPr id="4" name="Рисунок 3" descr="IMG_119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29256" y="1428736"/>
            <a:ext cx="3000395" cy="2214578"/>
          </a:xfrm>
          <a:prstGeom prst="rect">
            <a:avLst/>
          </a:prstGeom>
        </p:spPr>
      </p:pic>
      <p:pic>
        <p:nvPicPr>
          <p:cNvPr id="5" name="Рисунок 4" descr="IMG_119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43372" y="4000504"/>
            <a:ext cx="3071834" cy="2286016"/>
          </a:xfrm>
          <a:prstGeom prst="rect">
            <a:avLst/>
          </a:prstGeom>
        </p:spPr>
      </p:pic>
      <p:pic>
        <p:nvPicPr>
          <p:cNvPr id="7" name="Рисунок 6" descr="IMG_119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4348" y="3929066"/>
            <a:ext cx="3063868" cy="2297901"/>
          </a:xfrm>
          <a:prstGeom prst="rect">
            <a:avLst/>
          </a:prstGeom>
        </p:spPr>
      </p:pic>
      <p:pic>
        <p:nvPicPr>
          <p:cNvPr id="8" name="Рисунок 7" descr="0_7a368_413acb1f_M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15206" y="4357694"/>
            <a:ext cx="1928794" cy="2071911"/>
          </a:xfrm>
          <a:prstGeom prst="rect">
            <a:avLst/>
          </a:prstGeom>
        </p:spPr>
      </p:pic>
      <p:pic>
        <p:nvPicPr>
          <p:cNvPr id="9" name="Рисунок 8" descr="4406253-thumb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7158" y="928670"/>
            <a:ext cx="1738340" cy="287173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5984" y="357166"/>
            <a:ext cx="51351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Мы пришли в детский сад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G_12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5" y="1428736"/>
            <a:ext cx="2539990" cy="1904992"/>
          </a:xfrm>
          <a:prstGeom prst="rect">
            <a:avLst/>
          </a:prstGeom>
        </p:spPr>
      </p:pic>
      <p:pic>
        <p:nvPicPr>
          <p:cNvPr id="5" name="Рисунок 4" descr="IMG_12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86116" y="1428736"/>
            <a:ext cx="2444739" cy="1904992"/>
          </a:xfrm>
          <a:prstGeom prst="rect">
            <a:avLst/>
          </a:prstGeom>
        </p:spPr>
      </p:pic>
      <p:pic>
        <p:nvPicPr>
          <p:cNvPr id="6" name="Рисунок 5" descr="IMG_122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43636" y="1428736"/>
            <a:ext cx="2563800" cy="1922850"/>
          </a:xfrm>
          <a:prstGeom prst="rect">
            <a:avLst/>
          </a:prstGeom>
        </p:spPr>
      </p:pic>
      <p:pic>
        <p:nvPicPr>
          <p:cNvPr id="7" name="Рисунок 6" descr="IMG_129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8596" y="3857628"/>
            <a:ext cx="2643206" cy="1982405"/>
          </a:xfrm>
          <a:prstGeom prst="rect">
            <a:avLst/>
          </a:prstGeom>
        </p:spPr>
      </p:pic>
      <p:pic>
        <p:nvPicPr>
          <p:cNvPr id="9" name="Рисунок 8" descr="IMG_122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14678" y="3857628"/>
            <a:ext cx="2706678" cy="2030009"/>
          </a:xfrm>
          <a:prstGeom prst="rect">
            <a:avLst/>
          </a:prstGeom>
        </p:spPr>
      </p:pic>
      <p:pic>
        <p:nvPicPr>
          <p:cNvPr id="10" name="Рисунок 9" descr="IMG_123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072198" y="3857628"/>
            <a:ext cx="2714644" cy="203598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00430" y="428604"/>
            <a:ext cx="22920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Мы гуляем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IMG_124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642918"/>
            <a:ext cx="2730491" cy="2047868"/>
          </a:xfrm>
          <a:prstGeom prst="rect">
            <a:avLst/>
          </a:prstGeom>
        </p:spPr>
      </p:pic>
      <p:pic>
        <p:nvPicPr>
          <p:cNvPr id="4" name="Рисунок 3" descr="IMG_126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57554" y="1142985"/>
            <a:ext cx="2571768" cy="2000264"/>
          </a:xfrm>
          <a:prstGeom prst="rect">
            <a:avLst/>
          </a:prstGeom>
        </p:spPr>
      </p:pic>
      <p:pic>
        <p:nvPicPr>
          <p:cNvPr id="5" name="Рисунок 4" descr="IMG_125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1472" y="3357562"/>
            <a:ext cx="2714644" cy="2143140"/>
          </a:xfrm>
          <a:prstGeom prst="rect">
            <a:avLst/>
          </a:prstGeom>
        </p:spPr>
      </p:pic>
      <p:pic>
        <p:nvPicPr>
          <p:cNvPr id="7" name="Рисунок 6" descr="IMG_125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357554" y="4214818"/>
            <a:ext cx="2786082" cy="2089562"/>
          </a:xfrm>
          <a:prstGeom prst="rect">
            <a:avLst/>
          </a:prstGeom>
        </p:spPr>
      </p:pic>
      <p:pic>
        <p:nvPicPr>
          <p:cNvPr id="8" name="Рисунок 7" descr="IMG_126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072198" y="642918"/>
            <a:ext cx="2667018" cy="2000264"/>
          </a:xfrm>
          <a:prstGeom prst="rect">
            <a:avLst/>
          </a:prstGeom>
        </p:spPr>
      </p:pic>
      <p:pic>
        <p:nvPicPr>
          <p:cNvPr id="11" name="Рисунок 10" descr="IMG_126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286512" y="3357562"/>
            <a:ext cx="2643206" cy="212528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703282"/>
          </a:xfrm>
        </p:spPr>
        <p:txBody>
          <a:bodyPr/>
          <a:lstStyle/>
          <a:p>
            <a:r>
              <a:rPr lang="ru-RU" dirty="0" smtClean="0">
                <a:solidFill>
                  <a:srgbClr val="00B0F0"/>
                </a:solidFill>
                <a:latin typeface="Arial Black" pitchFamily="34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B0F0"/>
                </a:solidFill>
                <a:latin typeface="Arial Black" pitchFamily="34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B0F0"/>
                </a:solidFill>
                <a:latin typeface="Arial Black" pitchFamily="34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B0F0"/>
                </a:solidFill>
                <a:latin typeface="Arial Black" pitchFamily="34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B0F0"/>
                </a:solidFill>
                <a:latin typeface="Arial Black" pitchFamily="34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B0F0"/>
                </a:solidFill>
                <a:latin typeface="Arial Black" pitchFamily="34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B0F0"/>
                </a:solidFill>
                <a:latin typeface="Arial Black" pitchFamily="34" charset="0"/>
                <a:cs typeface="Times New Roman" pitchFamily="18" charset="0"/>
              </a:rPr>
              <a:t>Автор проекта</a:t>
            </a:r>
            <a:br>
              <a:rPr lang="ru-RU" dirty="0" smtClean="0">
                <a:solidFill>
                  <a:srgbClr val="00B0F0"/>
                </a:solidFill>
                <a:latin typeface="Arial Black" pitchFamily="34" charset="0"/>
                <a:cs typeface="Times New Roman" pitchFamily="18" charset="0"/>
              </a:rPr>
            </a:b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Димова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Лидия Алексеевна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воспитатель, Куликова Нина Викторовна –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муз.руководитель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B0F0"/>
                </a:solidFill>
                <a:latin typeface="Arial Black" pitchFamily="34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B0F0"/>
                </a:solidFill>
                <a:latin typeface="Arial Black" pitchFamily="34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B0F0"/>
                </a:solidFill>
                <a:latin typeface="Arial Black" pitchFamily="34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B0F0"/>
                </a:solidFill>
                <a:latin typeface="Arial Black" pitchFamily="34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6" name="Рисунок 5" descr="IMG_119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29190" y="1785926"/>
            <a:ext cx="3571900" cy="22621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IMG_123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7224" y="4143380"/>
            <a:ext cx="3500462" cy="23514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 descr="IMG_129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28662" y="1785926"/>
            <a:ext cx="3429024" cy="22681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Рисунок 11" descr="IMG_122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29190" y="4143380"/>
            <a:ext cx="3500462" cy="23574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00430" y="428604"/>
            <a:ext cx="16909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Кушаем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MG_127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86380" y="3857628"/>
            <a:ext cx="3214710" cy="2286016"/>
          </a:xfrm>
          <a:prstGeom prst="rect">
            <a:avLst/>
          </a:prstGeom>
        </p:spPr>
      </p:pic>
      <p:pic>
        <p:nvPicPr>
          <p:cNvPr id="7" name="Рисунок 6" descr="IMG_127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14942" y="1142984"/>
            <a:ext cx="3333773" cy="2357454"/>
          </a:xfrm>
          <a:prstGeom prst="rect">
            <a:avLst/>
          </a:prstGeom>
        </p:spPr>
      </p:pic>
      <p:pic>
        <p:nvPicPr>
          <p:cNvPr id="8" name="Рисунок 7" descr="IMG_127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5786" y="3857628"/>
            <a:ext cx="3286148" cy="2297901"/>
          </a:xfrm>
          <a:prstGeom prst="rect">
            <a:avLst/>
          </a:prstGeom>
        </p:spPr>
      </p:pic>
      <p:pic>
        <p:nvPicPr>
          <p:cNvPr id="9" name="Рисунок 8" descr="IMG_127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57224" y="1071546"/>
            <a:ext cx="3238522" cy="2428892"/>
          </a:xfrm>
          <a:prstGeom prst="rect">
            <a:avLst/>
          </a:prstGeom>
        </p:spPr>
      </p:pic>
      <p:pic>
        <p:nvPicPr>
          <p:cNvPr id="10" name="Рисунок 9" descr="0_122917_49de6cf3_L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14744" y="2928934"/>
            <a:ext cx="2309821" cy="250033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3108" y="500042"/>
            <a:ext cx="52214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Информационные ресурсы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1720840"/>
            <a:ext cx="807249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4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http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://</a:t>
            </a:r>
            <a:r>
              <a:rPr lang="en-US" sz="2400" u="sng" dirty="0" err="1" smtClean="0">
                <a:latin typeface="Times New Roman" pitchFamily="18" charset="0"/>
                <a:cs typeface="Times New Roman" pitchFamily="18" charset="0"/>
                <a:hlinkClick r:id="rId2"/>
              </a:rPr>
              <a:t>bt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-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lady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.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com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.</a:t>
            </a:r>
            <a:r>
              <a:rPr lang="en-US" sz="2400" u="sng" dirty="0" err="1" smtClean="0">
                <a:latin typeface="Times New Roman" pitchFamily="18" charset="0"/>
                <a:cs typeface="Times New Roman" pitchFamily="18" charset="0"/>
                <a:hlinkClick r:id="rId2"/>
              </a:rPr>
              <a:t>ua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/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cat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-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child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/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psychology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-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and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-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development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/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article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-1069-</a:t>
            </a:r>
            <a:r>
              <a:rPr lang="en-US" sz="2400" u="sng" dirty="0" err="1" smtClean="0">
                <a:latin typeface="Times New Roman" pitchFamily="18" charset="0"/>
                <a:cs typeface="Times New Roman" pitchFamily="18" charset="0"/>
                <a:hlinkClick r:id="rId2"/>
              </a:rPr>
              <a:t>problemyi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-</a:t>
            </a:r>
            <a:r>
              <a:rPr lang="en-US" sz="2400" u="sng" dirty="0" err="1" smtClean="0">
                <a:latin typeface="Times New Roman" pitchFamily="18" charset="0"/>
                <a:cs typeface="Times New Roman" pitchFamily="18" charset="0"/>
                <a:hlinkClick r:id="rId2"/>
              </a:rPr>
              <a:t>adaptatsii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-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v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-</a:t>
            </a:r>
            <a:r>
              <a:rPr lang="en-US" sz="2400" u="sng" dirty="0" err="1" smtClean="0">
                <a:latin typeface="Times New Roman" pitchFamily="18" charset="0"/>
                <a:cs typeface="Times New Roman" pitchFamily="18" charset="0"/>
                <a:hlinkClick r:id="rId2"/>
              </a:rPr>
              <a:t>detskom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-</a:t>
            </a:r>
            <a:r>
              <a:rPr lang="en-US" sz="2400" u="sng" dirty="0" err="1" smtClean="0">
                <a:latin typeface="Times New Roman" pitchFamily="18" charset="0"/>
                <a:cs typeface="Times New Roman" pitchFamily="18" charset="0"/>
                <a:hlinkClick r:id="rId2"/>
              </a:rPr>
              <a:t>sadu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/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Проблемы адаптации в детском саду.</a:t>
            </a:r>
          </a:p>
          <a:p>
            <a:pPr>
              <a:buFont typeface="Wingdings" pitchFamily="2" charset="2"/>
              <a:buChar char="v"/>
            </a:pPr>
            <a:r>
              <a:rPr lang="ru-RU" sz="2400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http://www.detsad14.ru/psychology/articles/emot_troubles.html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Эмоциональные проблемы у детей в период адаптации в детском саду.</a:t>
            </a:r>
          </a:p>
          <a:p>
            <a:pPr>
              <a:buFont typeface="Wingdings" pitchFamily="2" charset="2"/>
              <a:buChar char="v"/>
            </a:pPr>
            <a:r>
              <a:rPr lang="ru-RU" sz="2400" u="sng" dirty="0" smtClean="0">
                <a:latin typeface="Times New Roman" pitchFamily="18" charset="0"/>
                <a:cs typeface="Times New Roman" pitchFamily="18" charset="0"/>
                <a:hlinkClick r:id="rId4"/>
              </a:rPr>
              <a:t>http://volgo-mame.ru/publ/71-1-0-263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Адаптация ребенка в детском саду .</a:t>
            </a:r>
          </a:p>
          <a:p>
            <a:pPr marL="0" indent="0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1. Белкина Л.В. Адаптация детей раннего возраста в условиях ДОУ. Практическое пособие. – Воронеж: Учитель, 2004.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1. Белкина Л.В. Адаптация детей раннего возраста в условиях ДОУ. Практическое пособие. – Воронеж: Учитель, 2004.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1. Белкина Л.В. Адаптация детей раннего возраста в условиях ДОУ. Практическое пособие. – Воронеж: Учитель, 2004.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571472" y="4714884"/>
            <a:ext cx="81439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Белкина Л.В. Адаптация детей раннего возраста в условиях ДОУ. Практическое пособие. – Воронеж: Учитель, 2004.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57422" y="1714488"/>
            <a:ext cx="43971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Спасибо за внимание!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5016526-thumb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76" y="2500306"/>
            <a:ext cx="6000792" cy="3630547"/>
          </a:xfrm>
          <a:prstGeom prst="rect">
            <a:avLst/>
          </a:prstGeom>
        </p:spPr>
      </p:pic>
      <p:pic>
        <p:nvPicPr>
          <p:cNvPr id="7" name="Рисунок 6" descr="images.jpeg"/>
          <p:cNvPicPr>
            <a:picLocks noChangeAspect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29322" y="357166"/>
            <a:ext cx="1857388" cy="185738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285728"/>
            <a:ext cx="828680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проекта: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информационно-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творческий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hangingPunct="0">
              <a:lnSpc>
                <a:spcPct val="150000"/>
              </a:lnSpc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Продолжительность: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краткосрочный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(сентябрь, </a:t>
            </a:r>
            <a:r>
              <a:rPr lang="ru-RU" sz="24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октябрь,ноябрь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hangingPunct="0">
              <a:lnSpc>
                <a:spcPct val="150000"/>
              </a:lnSpc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Участники проекта: </a:t>
            </a:r>
            <a:r>
              <a:rPr kumimoji="0" lang="ru-RU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новь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поступающие воспитанники и их родители, воспитатели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медсестра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0_122910_eeceffb1_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786" y="2857496"/>
            <a:ext cx="6349207" cy="349206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0298" y="357166"/>
            <a:ext cx="42148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27772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Актуальность</a:t>
            </a: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:</a:t>
            </a:r>
            <a:endParaRPr lang="ru-RU" sz="9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571472" y="1071546"/>
            <a:ext cx="7929618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Традиционно под адаптацией понимается процесс вхождения человека в новую для него среду и приспособление к её условиям. Это универсальное явление всего живого, которое можно наблюдать как в растительном, так и в животном мире. Адаптация является активным процессом, приводящим к позитивным (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адаптированность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т.е. совокупность всех полезных изменений организма и психики) результатом, или негативным (стресс). При этом выделяются два основных критерия успешной адаптации: внутренний комфорт (эмоциональная удовлетворённость) и внешняя адекватность поведения (способность легко и точно выполнять новые требования). С приходом в ясли у ребёнка начинается новый этап в его жизни.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0034" y="642918"/>
            <a:ext cx="8143932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ЦЕЛЬ  ПРОЕКТА: </a:t>
            </a: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создание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оптимальных условий для совместной деятельности всех участников образовательного процесса, направленных на успешную адаптацию ребенка в детском саду</a:t>
            </a:r>
            <a:r>
              <a:rPr lang="ru-RU" sz="3600" dirty="0"/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prezentaciya-zdorovesberegayushhie-texnologii-v-pedagogicheskom-processe-dou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290" y="2357431"/>
            <a:ext cx="7215238" cy="428628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7158" y="357167"/>
            <a:ext cx="81439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ЗАДАЧИ     ПРОЕКТА: </a:t>
            </a:r>
          </a:p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500034" y="785794"/>
            <a:ext cx="8001056" cy="575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 eaLnBrk="0" hangingPunct="0">
              <a:buFontTx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Создавать условия для организации адаптации детей раннего возраста к условиям дошкольного образовательного учреждения</a:t>
            </a:r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Оказывать помощь детям в осознании себя как члена детского коллектива и освоении разных социальных ролей.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Повышение уровня компетентности родителей в вопросах адаптации ребенка к условиям детского сада и их мотивации к взаимодействию с ДОУ на основе включения в совместную проектную деятельность.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428596" y="1643050"/>
            <a:ext cx="2857520" cy="2650046"/>
          </a:xfrm>
          <a:prstGeom prst="ellipse">
            <a:avLst/>
          </a:prstGeom>
          <a:solidFill>
            <a:srgbClr val="CC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Систематичности </a:t>
            </a:r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последовательности</a:t>
            </a:r>
            <a:endParaRPr lang="ru-RU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3" name="Овал 2"/>
          <p:cNvSpPr/>
          <p:nvPr/>
        </p:nvSpPr>
        <p:spPr>
          <a:xfrm>
            <a:off x="3071802" y="428604"/>
            <a:ext cx="2977502" cy="2567204"/>
          </a:xfrm>
          <a:prstGeom prst="ellipse">
            <a:avLst/>
          </a:prstGeom>
          <a:solidFill>
            <a:srgbClr val="CC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Оптимизации</a:t>
            </a:r>
            <a:endParaRPr lang="ru-RU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5786446" y="1714488"/>
            <a:ext cx="2928958" cy="2428892"/>
          </a:xfrm>
          <a:prstGeom prst="ellipse">
            <a:avLst/>
          </a:prstGeom>
          <a:solidFill>
            <a:srgbClr val="CC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Демократизации</a:t>
            </a:r>
            <a:endParaRPr lang="ru-RU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1357290" y="3929066"/>
            <a:ext cx="3227865" cy="2571768"/>
          </a:xfrm>
          <a:prstGeom prst="ellipse">
            <a:avLst/>
          </a:prstGeom>
          <a:solidFill>
            <a:srgbClr val="CC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Преемственности</a:t>
            </a:r>
            <a:endParaRPr lang="ru-RU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4572000" y="3786190"/>
            <a:ext cx="3286148" cy="2714644"/>
          </a:xfrm>
          <a:prstGeom prst="ellipse">
            <a:avLst/>
          </a:prstGeom>
          <a:solidFill>
            <a:srgbClr val="CC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Уважение норм и ценности семьи</a:t>
            </a:r>
          </a:p>
          <a:p>
            <a:pPr algn="ctr"/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2928926" y="2357430"/>
            <a:ext cx="3496514" cy="2080923"/>
          </a:xfrm>
          <a:prstGeom prst="ellipse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2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</a:endParaRPr>
          </a:p>
          <a:p>
            <a:pPr algn="ctr"/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</a:t>
            </a:r>
          </a:p>
          <a:p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педагогические</a:t>
            </a:r>
            <a:endParaRPr lang="en-US" sz="2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принципы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28992" y="428604"/>
            <a:ext cx="26647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МЕТОДЫ: 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428596" y="2500306"/>
            <a:ext cx="2071702" cy="1810384"/>
            <a:chOff x="714849" y="1374770"/>
            <a:chExt cx="1786918" cy="1810384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714849" y="1374770"/>
              <a:ext cx="1786918" cy="1810384"/>
            </a:xfrm>
            <a:prstGeom prst="roundRect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Скругленный прямоугольник 4"/>
            <p:cNvSpPr/>
            <p:nvPr/>
          </p:nvSpPr>
          <p:spPr>
            <a:xfrm>
              <a:off x="802079" y="1462000"/>
              <a:ext cx="1612458" cy="163592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0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2643174" y="2500306"/>
            <a:ext cx="2071702" cy="1810384"/>
            <a:chOff x="714849" y="1374770"/>
            <a:chExt cx="1786918" cy="1810384"/>
          </a:xfrm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714849" y="1374770"/>
              <a:ext cx="1786918" cy="1810384"/>
            </a:xfrm>
            <a:prstGeom prst="roundRect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r>
                <a:rPr lang="ru-RU" sz="24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Учебных и  </a:t>
              </a:r>
              <a:r>
                <a:rPr lang="ru-RU" sz="2400" dirty="0" err="1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практичес</a:t>
              </a:r>
              <a:endPara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ru-RU" sz="2400" dirty="0" err="1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ких</a:t>
              </a:r>
              <a:r>
                <a:rPr lang="ru-RU" sz="24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заданий</a:t>
              </a:r>
              <a:endPara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Скругленный прямоугольник 4"/>
            <p:cNvSpPr/>
            <p:nvPr/>
          </p:nvSpPr>
          <p:spPr>
            <a:xfrm>
              <a:off x="802079" y="1462000"/>
              <a:ext cx="1612458" cy="163592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0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4786314" y="2500306"/>
            <a:ext cx="2000264" cy="1810384"/>
            <a:chOff x="714849" y="1374770"/>
            <a:chExt cx="1786918" cy="1810384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714849" y="1374770"/>
              <a:ext cx="1786918" cy="1810384"/>
            </a:xfrm>
            <a:prstGeom prst="roundRect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Скругленный прямоугольник 4"/>
            <p:cNvSpPr/>
            <p:nvPr/>
          </p:nvSpPr>
          <p:spPr>
            <a:xfrm>
              <a:off x="802079" y="1462000"/>
              <a:ext cx="1612458" cy="163592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0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endParaRP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6929454" y="2500306"/>
            <a:ext cx="2000264" cy="1810384"/>
            <a:chOff x="714849" y="1374770"/>
            <a:chExt cx="1786918" cy="1810384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714849" y="1374770"/>
              <a:ext cx="1786918" cy="1810384"/>
            </a:xfrm>
            <a:prstGeom prst="roundRect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endPara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ru-RU" sz="24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Стимулирования</a:t>
              </a:r>
              <a:endPara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Скругленный прямоугольник 4"/>
            <p:cNvSpPr/>
            <p:nvPr/>
          </p:nvSpPr>
          <p:spPr>
            <a:xfrm>
              <a:off x="802079" y="1462000"/>
              <a:ext cx="1612458" cy="163592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400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9" name="Круговая стрелка 18"/>
          <p:cNvSpPr/>
          <p:nvPr/>
        </p:nvSpPr>
        <p:spPr>
          <a:xfrm>
            <a:off x="1357290" y="1643050"/>
            <a:ext cx="1872176" cy="1717330"/>
          </a:xfrm>
          <a:prstGeom prst="circular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Круговая стрелка 19"/>
          <p:cNvSpPr/>
          <p:nvPr/>
        </p:nvSpPr>
        <p:spPr>
          <a:xfrm>
            <a:off x="3500430" y="1643050"/>
            <a:ext cx="1872176" cy="1717330"/>
          </a:xfrm>
          <a:prstGeom prst="circular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Круговая стрелка 20"/>
          <p:cNvSpPr/>
          <p:nvPr/>
        </p:nvSpPr>
        <p:spPr>
          <a:xfrm>
            <a:off x="5857884" y="1643050"/>
            <a:ext cx="1872176" cy="1717330"/>
          </a:xfrm>
          <a:prstGeom prst="circular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28596" y="3071810"/>
            <a:ext cx="2071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Убеждения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786314" y="3000372"/>
            <a:ext cx="20717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Моделирония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" name="Рисунок 23" descr="0_12290e_541f744e_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28" y="4357694"/>
            <a:ext cx="6572296" cy="192882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57356" y="428604"/>
            <a:ext cx="52171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ОЖИДАЕМЫЙ   РЕЗУЛЬТАТ: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57224" y="1357298"/>
            <a:ext cx="778674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Успешное прохождение детьми  адаптационного периода с высокой вероятностью  легкой и средней степени адаптации.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Повышение компетентности родителей в воспитании и обучении детей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Возрастание активности родителей и включенности их в образовательный процесс.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Тесный эмоциональный контакт между воспитателями и детьми.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6">
  <a:themeElements>
    <a:clrScheme name="Валка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26</Template>
  <TotalTime>374</TotalTime>
  <Words>890</Words>
  <Application>Microsoft Office PowerPoint</Application>
  <PresentationFormat>Экран (4:3)</PresentationFormat>
  <Paragraphs>98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26</vt:lpstr>
      <vt:lpstr> Проект  «Адаптация детей раннего  возраста к условиям ДОУ» «Первые шаги» Первая младшая группа </vt:lpstr>
      <vt:lpstr>   Автор проекта Димова Лидия Алексеевна – воспитатель, Куликова Нина Викторовна – муз.руководитель.    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Проект  «Адаптация детей раннего возраста  к условиям ДОУ»  </dc:title>
  <dc:creator>Имя</dc:creator>
  <cp:lastModifiedBy>bairm</cp:lastModifiedBy>
  <cp:revision>33</cp:revision>
  <dcterms:created xsi:type="dcterms:W3CDTF">2015-08-15T04:55:59Z</dcterms:created>
  <dcterms:modified xsi:type="dcterms:W3CDTF">2025-01-10T06:29:17Z</dcterms:modified>
</cp:coreProperties>
</file>