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4" r:id="rId5"/>
    <p:sldId id="263" r:id="rId6"/>
    <p:sldId id="262" r:id="rId7"/>
    <p:sldId id="258" r:id="rId8"/>
    <p:sldId id="259" r:id="rId9"/>
    <p:sldId id="260" r:id="rId10"/>
    <p:sldId id="272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7" autoAdjust="0"/>
    <p:restoredTop sz="94660"/>
  </p:normalViewPr>
  <p:slideViewPr>
    <p:cSldViewPr>
      <p:cViewPr varScale="1">
        <p:scale>
          <a:sx n="83" d="100"/>
          <a:sy n="83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6541d46a5900t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7" descr="ecb4031e37cd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2914650"/>
            <a:ext cx="33147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8" descr="0_89604_568ac41e_M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1844675"/>
            <a:ext cx="1300162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A9D08-79A6-482C-B907-63B8DE78DC58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BACD2-D7B2-4DA3-AF4D-9F6FEE1B2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0_a1a93_57fe433b_orig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2636838"/>
            <a:ext cx="2309812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4db66d823c0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2813" y="4219575"/>
            <a:ext cx="3151187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9"/>
          <p:cNvGrpSpPr>
            <a:grpSpLocks/>
          </p:cNvGrpSpPr>
          <p:nvPr/>
        </p:nvGrpSpPr>
        <p:grpSpPr bwMode="auto">
          <a:xfrm>
            <a:off x="1835150" y="5661025"/>
            <a:ext cx="7308850" cy="1196975"/>
            <a:chOff x="0" y="4793739"/>
            <a:chExt cx="9144000" cy="2064261"/>
          </a:xfrm>
        </p:grpSpPr>
        <p:pic>
          <p:nvPicPr>
            <p:cNvPr id="7" name="Рисунок 9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0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14"/>
          <p:cNvGrpSpPr>
            <a:grpSpLocks/>
          </p:cNvGrpSpPr>
          <p:nvPr/>
        </p:nvGrpSpPr>
        <p:grpSpPr bwMode="auto">
          <a:xfrm>
            <a:off x="0" y="5661025"/>
            <a:ext cx="7308850" cy="1196975"/>
            <a:chOff x="0" y="4793739"/>
            <a:chExt cx="9144000" cy="2064261"/>
          </a:xfrm>
        </p:grpSpPr>
        <p:pic>
          <p:nvPicPr>
            <p:cNvPr id="10" name="Рисунок 12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3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Рисунок 14" descr="Рисунок1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652963"/>
            <a:ext cx="14763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0895A-DE0A-4BD0-85E8-7A3CC5F2880F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8F571-C706-40CB-8737-75B03CC74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baby3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21163"/>
            <a:ext cx="2646363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551f743ee18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8550" y="4221163"/>
            <a:ext cx="296545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9"/>
          <p:cNvGrpSpPr>
            <a:grpSpLocks/>
          </p:cNvGrpSpPr>
          <p:nvPr/>
        </p:nvGrpSpPr>
        <p:grpSpPr bwMode="auto">
          <a:xfrm>
            <a:off x="1258888" y="6092825"/>
            <a:ext cx="7885112" cy="765175"/>
            <a:chOff x="1" y="5770398"/>
            <a:chExt cx="9143999" cy="1087602"/>
          </a:xfrm>
        </p:grpSpPr>
        <p:pic>
          <p:nvPicPr>
            <p:cNvPr id="6" name="Рисунок 9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" y="5770398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0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79912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Рисунок 11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92080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12"/>
          <p:cNvGrpSpPr>
            <a:grpSpLocks/>
          </p:cNvGrpSpPr>
          <p:nvPr/>
        </p:nvGrpSpPr>
        <p:grpSpPr bwMode="auto">
          <a:xfrm>
            <a:off x="0" y="6092825"/>
            <a:ext cx="7885113" cy="765175"/>
            <a:chOff x="1" y="5770398"/>
            <a:chExt cx="9143999" cy="1087602"/>
          </a:xfrm>
        </p:grpSpPr>
        <p:pic>
          <p:nvPicPr>
            <p:cNvPr id="10" name="Рисунок 13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" y="5770398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Рисунок 14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79912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Рисунок 15" descr="8bc5751b36aa55b03faa72cd4305b5eb_1329683174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92080" y="5770399"/>
              <a:ext cx="3851920" cy="1087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12ADA-8643-40AF-AB39-C8875C41273C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1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6F9DF-AFE6-4842-BACE-B06E3179E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b9c0b6dd666b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4005263"/>
            <a:ext cx="2125663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0" y="5778500"/>
            <a:ext cx="9144000" cy="1079500"/>
            <a:chOff x="0" y="5777880"/>
            <a:chExt cx="9144000" cy="1080120"/>
          </a:xfrm>
        </p:grpSpPr>
        <p:pic>
          <p:nvPicPr>
            <p:cNvPr id="4" name="Рисунок 8" descr="0_a01d9_415b13cb_M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23511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Рисунок 9" descr="0_a01d9_415b13cb_M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87624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Рисунок 10" descr="0_a01d9_415b13cb_M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5777880"/>
              <a:ext cx="432048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Рисунок 11" descr="386da46faaeb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1313" y="3619500"/>
            <a:ext cx="25558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6A83-BB38-4B51-8E9E-80B3ACF44997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073B4-B5B0-4F2B-8574-32DD1CF142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42373f9d298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3860800"/>
            <a:ext cx="2987675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7" descr="ec75d3390f56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83088"/>
            <a:ext cx="2166938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8"/>
          <p:cNvGrpSpPr>
            <a:grpSpLocks/>
          </p:cNvGrpSpPr>
          <p:nvPr/>
        </p:nvGrpSpPr>
        <p:grpSpPr bwMode="auto">
          <a:xfrm>
            <a:off x="1835150" y="5876925"/>
            <a:ext cx="7308850" cy="981075"/>
            <a:chOff x="0" y="4793739"/>
            <a:chExt cx="9144000" cy="2064261"/>
          </a:xfrm>
        </p:grpSpPr>
        <p:pic>
          <p:nvPicPr>
            <p:cNvPr id="6" name="Рисунок 9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10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Группа 11"/>
          <p:cNvGrpSpPr>
            <a:grpSpLocks/>
          </p:cNvGrpSpPr>
          <p:nvPr/>
        </p:nvGrpSpPr>
        <p:grpSpPr bwMode="auto">
          <a:xfrm>
            <a:off x="0" y="5876925"/>
            <a:ext cx="7308850" cy="981075"/>
            <a:chOff x="0" y="4793739"/>
            <a:chExt cx="9144000" cy="2064261"/>
          </a:xfrm>
        </p:grpSpPr>
        <p:pic>
          <p:nvPicPr>
            <p:cNvPr id="9" name="Рисунок 12" descr="0_fe7f9_3e19977b_orig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793739"/>
              <a:ext cx="5688632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13" descr="0_fe7f9_3e19977b_orig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76056" y="4793739"/>
              <a:ext cx="4067944" cy="2064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88C2E-76DA-4B55-BD93-4537CBC295F6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12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09035-7E21-4A43-BA7F-6B1E605D8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rgbClr val="CCFFFF"/>
            </a:gs>
            <a:gs pos="100000">
              <a:schemeClr val="accent3">
                <a:lumMod val="20000"/>
                <a:lumOff val="8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226137-C7D2-4C20-A64B-DAA94875D2FE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6A052E-2478-4D96-BF3F-0F8CC056E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785786" y="1285860"/>
            <a:ext cx="6143668" cy="35719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algn="ctr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ГРУППОВОЙ СБОР</a:t>
            </a:r>
          </a:p>
          <a:p>
            <a:pPr marL="342900" algn="ctr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И КЛЮЧЕВЫЕ КОМПОНЕНТЫ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+mn-lt"/>
              </a:rPr>
              <a:t>ПРИМЕРЫ ОБРАЗОВАТЕЛЬНЫХ ЗАДАЧ </a:t>
            </a:r>
          </a:p>
          <a:p>
            <a:pPr algn="ctr"/>
            <a:r>
              <a:rPr lang="ru-RU" sz="2400" b="1" dirty="0">
                <a:solidFill>
                  <a:srgbClr val="7030A0"/>
                </a:solidFill>
                <a:latin typeface="+mn-lt"/>
              </a:rPr>
              <a:t>ДЛЯ РАЗВИТИЯ ДЕТЕЙ  </a:t>
            </a:r>
            <a:r>
              <a:rPr lang="ru-RU" sz="2400" b="1" dirty="0" smtClean="0">
                <a:solidFill>
                  <a:srgbClr val="7030A0"/>
                </a:solidFill>
                <a:latin typeface="+mn-lt"/>
              </a:rPr>
              <a:t>СРЕДНЕГО ВОЗРАСТА</a:t>
            </a:r>
            <a:endParaRPr lang="ru-RU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340768"/>
            <a:ext cx="849694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ПОНИМАТЬ МОТИВЫ СОБСТВЕННЫХ ДЕЙСТВИЙ И ДЕЙСТВИЙ ДРУГИХ ЛЮДЕЙ (Я ДЕЛАЮ ТАК, ПОТОМУ ЧТО…);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ПРИНИМАТЬ РАЗНЫЕ СОЦИАЛЬНЫЕ РОЛИ И ДЕЙСТВОВАТЬ В СООТВЕТСТВИИ С НИМИ В КОНТЕКСТЕ (Я ИГРАЮ В ДОКТОРА, Я…);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УПРАВЛЯТЬ СВОИМ ПОВЕДЕНИЕМ И СПОСОБАМИ ОБЩЕНИЯ;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СВЯЗНО РАССКАЗЫВАТЬ НЕБОЛЬШИЕ ИСТОРИИ;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РАЗРЕШАТЬ КОНФЛИКТНЫЕ СИТУАЦИИ;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ОТСТАИВАТЬ СВОЮ ТОЧКУ ЗРЕНИЯ;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РАБОТАТЬ САМОСТОЯТЕЛЬНО И СОТРУДНИЧАТЬ В ГРУППЕ;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УСТАНАВЛИВАТЬ ПРИЧИННО - СЛЕДСТВЕННЫЕ СВЯЗИ, ЗАКОНОМЕРНОСТИ;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ИСПОЛЬЗОВАТЬ ПРЕДМЕТЫ ДЛЯ РЕШЕНИЯ СВОИХ </a:t>
            </a:r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ЗАДАЧ.</a:t>
            </a:r>
            <a:endParaRPr lang="ru-RU" sz="1600" b="1" dirty="0" smtClean="0">
              <a:solidFill>
                <a:srgbClr val="7030A0"/>
              </a:solidFill>
              <a:latin typeface="+mn-lt"/>
            </a:endParaRPr>
          </a:p>
          <a:p>
            <a:pPr marL="285750" indent="-285750">
              <a:buFontTx/>
              <a:buChar char="-"/>
            </a:pPr>
            <a:endParaRPr lang="ru-RU" sz="1600" b="1" dirty="0" smtClean="0">
              <a:solidFill>
                <a:srgbClr val="7030A0"/>
              </a:solidFill>
              <a:latin typeface="+mn-lt"/>
            </a:endParaRPr>
          </a:p>
          <a:p>
            <a:pPr marL="285750" indent="-285750">
              <a:buFontTx/>
              <a:buChar char="-"/>
            </a:pPr>
            <a:endParaRPr lang="ru-RU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506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+mn-lt"/>
              </a:rPr>
              <a:t>РОЛЬ РЕБЕНКА В ГРУППОВОМ СБОРЕ</a:t>
            </a: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04" y="1268760"/>
            <a:ext cx="87849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РЕБЕНОК ВПРАВЕ САМОСТОЯТЕЛЬНО ПРИНИМАТЬ РЕШЕНИЕ: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     ПРОДОЛЖИТЬ НАЧАТУЮ ДО УТРЕННЕГО ГРУППОВОГО СБОРА  ИГРУ </a:t>
            </a:r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ИЛИ РАБОТУ, ИЛИ </a:t>
            </a:r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ПРИНЯТЬ УЧАСТИЕ В ГРУППОВОМ СБОРЕ;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ВКЛЮЧИТЬСЯ В НЕГО СРАЗУ ИЛИ КОГДА ОН САМ БУДЕТ ГОТОВ ЭТО СДЕЛАТЬ, РАЗУМЕЕТСЯ, ЕСЛИ ТАКОЕ ПОВЕДЕНИЕ НЕ НАРУШАЕТ СЛОЖИВШУЮСЯ К ЭТОМУ МОМЕНТУ ОБЩУЮ АТМОСФЕРУ ИЛИ ЛОГИКУ ОБСУЖДЕНИЯ КАКОГО-ЛИБО </a:t>
            </a:r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ВОПРОСА;</a:t>
            </a:r>
            <a:endParaRPr lang="ru-RU" sz="1600" b="1" dirty="0" smtClean="0">
              <a:solidFill>
                <a:srgbClr val="7030A0"/>
              </a:solidFill>
              <a:latin typeface="+mn-lt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РЕБЁНКУ НЕ ЗАПРЕЩАЕТСЯ ВКЛЮЧЕНИЕ В ГРУППОВОЙ СБОР С ОПОЗДАНИЕМ. ЕМУ </a:t>
            </a:r>
            <a:r>
              <a:rPr lang="ru-RU" sz="2000" b="1" dirty="0" smtClean="0">
                <a:solidFill>
                  <a:srgbClr val="7030A0"/>
                </a:solidFill>
                <a:latin typeface="+mn-lt"/>
              </a:rPr>
              <a:t>лишь дают понять, что если он хочет быть вместе с другими, хочет вместе играть, </a:t>
            </a:r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ПЕТЬ, РАДОВАТЬСЯ, ВЛИЯТЬ НА СОБЫТИЯ, СЛЕДУЕТ РАЦИОНАЛЬНО ПЛАНИРОВАТЬ СВОИ ДЕЙСТВИЯ, УЧИТЬСЯ УПРАВЛЯТЬ СВОИМ ВРЕМЕНЕМ И </a:t>
            </a:r>
            <a:r>
              <a:rPr lang="ru-RU" sz="1600" b="1" dirty="0" smtClean="0">
                <a:solidFill>
                  <a:srgbClr val="7030A0"/>
                </a:solidFill>
                <a:latin typeface="+mn-lt"/>
              </a:rPr>
              <a:t>ПОВЕДЕНИЕМ.</a:t>
            </a:r>
            <a:endParaRPr lang="ru-RU" sz="1600" b="1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РОЛЬ ВОСПИТАТЕЛЯ В ГРУППОВОМ СБОРЕ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196752"/>
            <a:ext cx="8424936" cy="52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400" b="1" dirty="0" smtClean="0">
                <a:solidFill>
                  <a:srgbClr val="7030A0"/>
                </a:solidFill>
                <a:latin typeface="+mn-lt"/>
              </a:rPr>
              <a:t>ОБЕСПЕЧИТЬ КОМФОРТНОЕ И КОНСТРУКТИВНО – ДЕЛОВОЕ УЧАСТИЕ ВСЕХ ДЕТЕЙ В ОБЩЕМ РАЗГОВОРЕ, ИГРЕ, ПЛАНИРОВАНИИ;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400" b="1" dirty="0" smtClean="0">
                <a:solidFill>
                  <a:srgbClr val="7030A0"/>
                </a:solidFill>
                <a:latin typeface="+mn-lt"/>
              </a:rPr>
              <a:t>УСТАНАВЛИВАТЬ И УДЕРЖИВАТЬ КУЛЬТУРНУЮ РАМКУ (ПОМОГАТЬ ДЕТЯМ ОСВАИВАТЬ СООБРАЗНЫЕ КУЛЬТУРЕ И СИТУАЦИИ СТИЛИ ПОВЕДЕНИЯ И ОБЩЕНИЯ, КУЛЬТУРУ ВЕДЕНИЯ ДИАЛОГА И МОНОЛОГА);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400" b="1" dirty="0" smtClean="0">
                <a:solidFill>
                  <a:srgbClr val="7030A0"/>
                </a:solidFill>
                <a:latin typeface="+mn-lt"/>
              </a:rPr>
              <a:t>ДЕМОНСТРИРОВАТЬ СВОЁ СОБСТВЕННОЕ ПЕДАГОГИЧЕСКОЕ И ЛИЧНОСТНОЕ ОТНОШЕНИЕ К ВЫСКАЗЫВАНИЯМ И ИДЕЯМ ДЕТЕЙ, НЕ НАЗЫВАЯ ЕГО;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400" b="1" dirty="0" smtClean="0">
                <a:solidFill>
                  <a:srgbClr val="7030A0"/>
                </a:solidFill>
                <a:latin typeface="+mn-lt"/>
              </a:rPr>
              <a:t>СТИМУЛИРОВАТЬ И ПОДДЕРЖИВАТЬ ИНИЦИАТИВЫ ДЕТЕЙ ОТНОСИТЕЛЬНО ВЫБОРА ТЕМ, СОДЕРЖАНИЯ, МАТЕРИАЛОВ, ФОРМ И СПОСОБОВ ДЕЙСТВИЙ;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400" b="1" dirty="0" smtClean="0">
                <a:solidFill>
                  <a:srgbClr val="7030A0"/>
                </a:solidFill>
                <a:latin typeface="+mn-lt"/>
              </a:rPr>
              <a:t>ПРЕДЛАГАТЬ ДЕТЯМ СВОИ ИДЕИ ПО СОДЕРЖАНИЮ, ВИДАМ ДЕЯТЕЛЬНОСТИ, ЗАИНТЕРЕСОВЫВАТЬ ДЕТЕЙ И ТЕМ САМЫМ РЕШАТЬ ОБРАЗОВАТЕЛЬНЫЕ ЗАДАЧИ НА ТОМ МАТЕРИАЛЕ, КОТОРЫЙ АКТУАЛЕН ДЛЯ НИХ;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400" b="1" dirty="0" smtClean="0">
                <a:solidFill>
                  <a:srgbClr val="7030A0"/>
                </a:solidFill>
                <a:latin typeface="+mn-lt"/>
              </a:rPr>
              <a:t>ПОМОГАТЬ РЕБЯТАМ ВЫБИРАТЬ И ПЛАНИРОВАТЬ РАБОТУ;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400" b="1" dirty="0" smtClean="0">
                <a:solidFill>
                  <a:srgbClr val="7030A0"/>
                </a:solidFill>
                <a:latin typeface="+mn-lt"/>
              </a:rPr>
              <a:t>ОКАЗЫВАТЬ ПОДДЕРЖКУ ВСЕМ ДЕТЯМ, В ТОМ ЧИСЛЕ И ИМЕЮЩИМ ОСОБЫЕ ОБРАЗОВАТЕЛЬНЫЕ ПОТРЕБНОСТИ.</a:t>
            </a:r>
          </a:p>
          <a:p>
            <a:pPr>
              <a:lnSpc>
                <a:spcPct val="150000"/>
              </a:lnSpc>
            </a:pPr>
            <a:endParaRPr lang="ru-RU" sz="1400" b="1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785926"/>
            <a:ext cx="8229600" cy="1143000"/>
          </a:xfrm>
          <a:noFill/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СПАСИБО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ЗА ВНИМАНИЕ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6766" cy="1131910"/>
          </a:xfrm>
          <a:noFill/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ГРУППОВОЙ СБОР – ЭТО ВРЕМЯ И МЕСТО ЕСТЕСТВЕННОГО ФОРМИРОВАНИЯ И ПОЯВЛЕНИЯ КЛЮЧЕВЫХ КОМПЕТЕНТНОСТЕЙ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11560" y="2276872"/>
            <a:ext cx="3818704" cy="3586719"/>
          </a:xfrm>
          <a:noFill/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КОМПЕТЕНЦИЯ КРУГ ПОЛНОМОЧИЙ, Т.Е КАТЕГОРИЯ ОПРЕДЕЛЯЮЩАЯ ВИД ДЕЯТЕЛЬНОСТИ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 bwMode="auto">
          <a:xfrm>
            <a:off x="4716016" y="2253378"/>
            <a:ext cx="4104456" cy="459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КОМПЕТЕНТНОСТЬ – СПОСОБНОСТЬ УСПЕШНО ДЕЙСТВОВАТЬ, ДОСТИГАТЬ</a:t>
            </a:r>
            <a:r>
              <a:rPr kumimoji="0" lang="ru-RU" sz="240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ЗНАЧИМОГО РЕЗУЛЬТАТА, ТО ЕСТЬ КАТЕГОРИЯ ЛИЧНОСТНАЯ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2286060" y="1407807"/>
            <a:ext cx="304060" cy="859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6300192" y="1394121"/>
            <a:ext cx="218814" cy="872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5" grpId="0" build="p"/>
      <p:bldP spid="6" grpId="0"/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ЕЖЕДНЕВНЫЕ ИГРЫ, ОБЩЕНИЯ, УЧАСТИЕ В СОВМЕСТНЫХ ДЕЛАХ ОБЕСПЕЧИВАЮТ КАЖДОМУ РЕБЕНКУ ВОЗМОЖНОСТЬ РЕАЛИЗАЦИИ ЕГО КОМПЕТЕНЦИЙ (ПРАВ), ПРИОБРЕТЕНИЯ И ДЕМОНСТРАЦИИ НАЧАЛ КЛЮЧЕВЫХ КОМПЕТЕНТНОСТЕЙ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5984" y="2357430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438384" y="2509830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590784" y="2542096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71670" y="2643182"/>
            <a:ext cx="4929222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- КОММУНИКАТИВНОЙ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1928802"/>
            <a:ext cx="4929222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- СОЦИАЛЬНОЙ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9976" y="3505082"/>
            <a:ext cx="4929222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- </a:t>
            </a:r>
            <a:r>
              <a:rPr lang="ru-RU" dirty="0" smtClean="0">
                <a:solidFill>
                  <a:srgbClr val="7030A0"/>
                </a:solidFill>
              </a:rPr>
              <a:t>ИНФОРМАЦИОННОЙ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1670" y="4143380"/>
            <a:ext cx="4929222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- ДЕЯТЕЛЬНОСТНОЙ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1670" y="4786322"/>
            <a:ext cx="4929222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- </a:t>
            </a:r>
            <a:r>
              <a:rPr lang="ru-RU" dirty="0" smtClean="0">
                <a:solidFill>
                  <a:srgbClr val="7030A0"/>
                </a:solidFill>
              </a:rPr>
              <a:t>ЗДОРОВЬЕСБЕРЕГАЮЩЕЙ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САМЫМ ЕСТЕСТВЕННЫМ ОБРАЗОМ ЭТИ ВИДЫ КЛЮЧЕВЫХ КОМПЕТЕНТНОСТЕЙ ФОРМИРУЮТСЯ ВО ВРЕМЯ ГРУППОВОГО СБОРА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2"/>
          </a:xfrm>
        </p:spPr>
        <p:txBody>
          <a:bodyPr/>
          <a:lstStyle/>
          <a:p>
            <a:r>
              <a:rPr lang="ru-RU" sz="1800" b="1" dirty="0" smtClean="0">
                <a:solidFill>
                  <a:srgbClr val="7030A0"/>
                </a:solidFill>
              </a:rPr>
              <a:t>КОММУНИКАТИВНАЯ</a:t>
            </a:r>
            <a:r>
              <a:rPr lang="ru-RU" sz="1800" dirty="0" smtClean="0">
                <a:solidFill>
                  <a:srgbClr val="7030A0"/>
                </a:solidFill>
              </a:rPr>
              <a:t> – В ИГРАХ, В ОБЩЕНИИ, В ОБМЕНЕ НОВОСТЯМИ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СОЦИАЛЬНАЯ</a:t>
            </a:r>
            <a:r>
              <a:rPr lang="ru-RU" sz="1800" dirty="0" smtClean="0">
                <a:solidFill>
                  <a:srgbClr val="7030A0"/>
                </a:solidFill>
              </a:rPr>
              <a:t> – В ВЫБОРЕ МЕСТА ДЕЙСТВИЯ, В ВЫБОРЕ ПАРТНЕРА ДЛЯ СОВМЕСТНОЙ ДЕЯТЕЛЬНОСТИ – СВЕРСТНИКА, ВОСПИТАТЕЛЯ. ДРУГОГО ВЗРОСЛОГО;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ИНФОРМАЦИОННАЯ</a:t>
            </a:r>
            <a:r>
              <a:rPr lang="ru-RU" sz="1800" dirty="0" smtClean="0">
                <a:solidFill>
                  <a:srgbClr val="7030A0"/>
                </a:solidFill>
              </a:rPr>
              <a:t> – В ОБРАЩЕНИИ К РАЗЛИЧНЫМ ИСТОЧНИКАМ ИНФОРМАЦИИ ПРИ ОБСУЖДЕНИИ НОВОСТЕЙ, ТЕМ И СОДЕРЖАНИЕ ПРОЕКТОВ, СПОСОБОВ ДЕЙСТВИЯ;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ДЕЯТЕЛЬНОСТНАЯ </a:t>
            </a:r>
            <a:r>
              <a:rPr lang="ru-RU" sz="1800" dirty="0" smtClean="0">
                <a:solidFill>
                  <a:srgbClr val="7030A0"/>
                </a:solidFill>
              </a:rPr>
              <a:t>– В ВЫБОРЕ И ПЛАНИРОВАНИИ ДЕЛА ДЛЯ СЕБЯ И СВОИХ ДРУЗЕЙ НА ТЕКУЩИЙ ДЕНЬ ИЛИ ПЕРСПЕКТИВУ;</a:t>
            </a:r>
          </a:p>
          <a:p>
            <a:r>
              <a:rPr lang="ru-RU" sz="1800" b="1" dirty="0" smtClean="0">
                <a:solidFill>
                  <a:srgbClr val="7030A0"/>
                </a:solidFill>
              </a:rPr>
              <a:t>ЗДОРОВЬЕСБЕРЕГАЮЩАЯ</a:t>
            </a:r>
            <a:r>
              <a:rPr lang="ru-RU" sz="1800" dirty="0" smtClean="0">
                <a:solidFill>
                  <a:srgbClr val="7030A0"/>
                </a:solidFill>
              </a:rPr>
              <a:t> – В САМОСТОЯТЕЛЬНОМ РЕГУЛИРОВАНИИ АКТИВНОСТИ: ОТДЫХА. СВОБОДНОГО ВЫБОРА ПАРЫ, ДЕЯТЕЛЬНОСТИ И СКОРОСТИ ВЫПОЛНЕНИЯ КОНКРЕТНОГО </a:t>
            </a:r>
            <a:r>
              <a:rPr lang="ru-RU" sz="1800" dirty="0" smtClean="0">
                <a:solidFill>
                  <a:srgbClr val="7030A0"/>
                </a:solidFill>
              </a:rPr>
              <a:t>ДЕЛА.</a:t>
            </a:r>
            <a:endParaRPr lang="ru-RU" sz="1800" dirty="0" smtClean="0">
              <a:solidFill>
                <a:srgbClr val="7030A0"/>
              </a:solidFill>
            </a:endParaRP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00430" y="2428868"/>
            <a:ext cx="1985970" cy="914400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СТРУКТУРА ГРУППОВОГО СБОРА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Стрелка вверх 7"/>
          <p:cNvSpPr/>
          <p:nvPr/>
        </p:nvSpPr>
        <p:spPr>
          <a:xfrm>
            <a:off x="4429124" y="1571612"/>
            <a:ext cx="198880" cy="621218"/>
          </a:xfrm>
          <a:prstGeom prst="upArrow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 rot="2376254" flipH="1">
            <a:off x="5618882" y="1634851"/>
            <a:ext cx="216231" cy="671972"/>
          </a:xfrm>
          <a:prstGeom prst="upArrow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 rot="8355009">
            <a:off x="5731154" y="3379980"/>
            <a:ext cx="253458" cy="800250"/>
          </a:xfrm>
          <a:prstGeom prst="upArrow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 rot="18990579">
            <a:off x="2988750" y="1628412"/>
            <a:ext cx="228811" cy="680311"/>
          </a:xfrm>
          <a:prstGeom prst="upArrow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715008" y="2643182"/>
            <a:ext cx="928694" cy="270318"/>
          </a:xfrm>
          <a:prstGeom prst="rightArrow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21287455">
            <a:off x="4820809" y="3579984"/>
            <a:ext cx="213630" cy="769601"/>
          </a:xfrm>
          <a:prstGeom prst="downArrow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 rot="13820442">
            <a:off x="2860052" y="3233289"/>
            <a:ext cx="275584" cy="878523"/>
          </a:xfrm>
          <a:prstGeom prst="upArrow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лево 20"/>
          <p:cNvSpPr/>
          <p:nvPr/>
        </p:nvSpPr>
        <p:spPr>
          <a:xfrm>
            <a:off x="2428860" y="2714620"/>
            <a:ext cx="835532" cy="341756"/>
          </a:xfrm>
          <a:prstGeom prst="leftArrow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286116" y="571480"/>
            <a:ext cx="2286016" cy="914400"/>
          </a:xfrm>
          <a:prstGeom prst="ellipse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ПОЗЫВНЫЕ</a:t>
            </a:r>
          </a:p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ДЛЯ УТРЕННЕГО</a:t>
            </a:r>
          </a:p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СБОРА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5786446" y="857232"/>
            <a:ext cx="2500330" cy="771524"/>
          </a:xfrm>
          <a:prstGeom prst="ellipse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ОРГАНИЗАЦИЯ КРУГА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786578" y="2357430"/>
            <a:ext cx="2357422" cy="914400"/>
          </a:xfrm>
          <a:prstGeom prst="ellipse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ПРИВЕТСВИЕ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786446" y="4071942"/>
            <a:ext cx="2428892" cy="928694"/>
          </a:xfrm>
          <a:prstGeom prst="ellipse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НОВОСТИ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4214810" y="4500570"/>
            <a:ext cx="1557342" cy="914400"/>
          </a:xfrm>
          <a:prstGeom prst="ellipse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ОБМЕН</a:t>
            </a:r>
          </a:p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ИНФОРМАЦИЕЙ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 rot="1003917">
            <a:off x="3623539" y="3513851"/>
            <a:ext cx="236312" cy="973306"/>
          </a:xfrm>
          <a:prstGeom prst="downArrow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500298" y="4572008"/>
            <a:ext cx="1500198" cy="1071570"/>
          </a:xfrm>
          <a:prstGeom prst="ellipse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ДИНАМИЧЕСКАЯ ПАУЗА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714348" y="4071942"/>
            <a:ext cx="1843094" cy="1000132"/>
          </a:xfrm>
          <a:prstGeom prst="ellipse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7030A0"/>
                </a:solidFill>
              </a:rPr>
              <a:t>ПОПОЛНЕНИЕ КОПИЛКИ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0" y="2571744"/>
            <a:ext cx="2343128" cy="914400"/>
          </a:xfrm>
          <a:prstGeom prst="ellipse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БЕСЕДЫ ПО</a:t>
            </a:r>
          </a:p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ТЕМЕ</a:t>
            </a:r>
          </a:p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ПРОЕКТА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285720" y="642918"/>
            <a:ext cx="2557474" cy="1071570"/>
          </a:xfrm>
          <a:prstGeom prst="ellipse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ПРЕДСТАВЛЕНИЕ ПРАВА ВЫБОРА ЦЕНТРА АКТИВНОСТИ</a:t>
            </a:r>
            <a:endParaRPr lang="ru-RU" sz="1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2" animBg="1"/>
      <p:bldP spid="22" grpId="0" animBg="1"/>
      <p:bldP spid="23" grpId="0" animBg="1"/>
      <p:bldP spid="24" grpId="1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sz="3600" dirty="0" smtClean="0">
                <a:solidFill>
                  <a:srgbClr val="7030A0"/>
                </a:solidFill>
              </a:rPr>
              <a:t>НАЗНАЧЕНИЕ ГРУППОВОГО СБОРА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544" y="1353542"/>
            <a:ext cx="838842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</a:rPr>
              <a:t>В СОЗДАНИИ ОБЩНОСТИ ДЕТЕЙ И ВЗРОСЛЫХ;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</a:rPr>
              <a:t>- В ВОСПИТАНИИ УВАЖЕНИЯ И ИНТЕРЕСА К ЛИЧНОСТИ КАЖДОГО ЧЛЕНА ГРУППЫ, К ЕГО ИНДИВИДУАЛЬНЫМ ОСОБЕННОСТЯМ;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</a:rPr>
              <a:t>В УМЕНИИ РАСПОЗНАТЬ, ОПРЕДЕЛЯТЬ СЛОВОМ И КОРРЕКТИРОВАТЬ ЭМОЦИОНАЛЬНОЕ СОСТОЯНИЕ СВОЁ И ДРУГИХ ЛЮДЕЙ, ВЫБИРАТЬ АДЕКВАТНЫЕ СТРАТЕГИИ ДЛЯ ПОДДЕРЖКИ ДРУГ ДРУГА;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</a:rPr>
              <a:t>В СОВЕРШЕНСТВОВАНИИ НАВЫКОВ И КУЛЬТУРЫ ОБЩЕНИЯ (УМЕНИЕ ИСПОЛЬЗОВАТЬ РАЗЛИЧНЫЕ ФОРМЫ ПРИВЕТСТВИЙ, КОМПЛИМЕНТОВ);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</a:rPr>
              <a:t>В СОЗДАНИИ ЭМОЦИОНАЛЬНОГО НАСТРОЯ (ПОЗИТИВНОГО, ДЕЛОВОГО);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</a:rPr>
              <a:t>В РАЗВИТИИ РЕЧИ И КОММУНИКАТИВНЫХ УМЕНИЙ: ВЫСКАЗЫВАТЬ СУЖДЕНИЯ, АРГУМЕНТИРОВАТЬ СВОИ ИДЕИ, ОТСТАИВАТЬ ТОЧКУ ЗРЕНИЯ; ВЫБИРАТЬ ИЗ ЛИЧНОГО ОПЫТА НАИБОЛЕЕ ЗНАЧИМЫЕ, ИНТЕРЕСНЫЕ СОБЫТИЯ, РАССКАЗЫВАТЬ О НИХ КРАТКО, НО ПОСЛЕДОВАТЕЛЬНО И ЛОГИЧНО, ВНИМАТЕЛЬНО СЛУШАТЬ И ПРОЯВЛЯТЬ КОНСТРУКТИВНОЕ ОТНОШЕНИЕ К МНЕНИЮ ДРУГИХ;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</a:rPr>
              <a:t>В РАЗВИТИИ СПОСОБНОСТЕЙ ВЫБИРАТЬ, ПЛАНИРОВАТЬ СОБСТВЕННУЮ ДЕЯТЕЛЬНОСТЬ, ДОГОВАРИВАТЬСЯ С ДРУГИМИ О СОВМЕСТНОЙ ДЕЯТЕЛЬНОСТИ, РАСПРЕДЕЛЯТЬ РОЛИ И ОБЯЗАННОСТИ, ТО ЕСТЬ</a:t>
            </a:r>
            <a:r>
              <a:rPr lang="ru-RU" sz="1600" b="1" smtClean="0">
                <a:solidFill>
                  <a:srgbClr val="7030A0"/>
                </a:solidFill>
              </a:rPr>
              <a:t>, РАЗВИТИЕ У </a:t>
            </a:r>
            <a:r>
              <a:rPr lang="ru-RU" sz="1600" b="1" dirty="0" smtClean="0">
                <a:solidFill>
                  <a:srgbClr val="7030A0"/>
                </a:solidFill>
              </a:rPr>
              <a:t>ДЕТЕЙ </a:t>
            </a:r>
            <a:r>
              <a:rPr lang="ru-RU" sz="1600" b="1" smtClean="0">
                <a:solidFill>
                  <a:srgbClr val="7030A0"/>
                </a:solidFill>
              </a:rPr>
              <a:t>КЛЮЧЕВЫХ КОМПЕТЕНТНОСТЕЙ;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357167"/>
            <a:ext cx="8229600" cy="928694"/>
          </a:xfrm>
        </p:spPr>
        <p:txBody>
          <a:bodyPr/>
          <a:lstStyle/>
          <a:p>
            <a:pPr lvl="3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28794" y="428604"/>
            <a:ext cx="5429288" cy="914400"/>
          </a:xfrm>
          <a:prstGeom prst="roundRect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ПРИНЦИПЫ ОРГАНИЗАЦИИ И ПРОВЕДЕНИЕ ГРУППОВОГО СБОРА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071670" y="1785926"/>
            <a:ext cx="357190" cy="978408"/>
          </a:xfrm>
          <a:prstGeom prst="downArrow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86248" y="1643050"/>
            <a:ext cx="285752" cy="2071702"/>
          </a:xfrm>
          <a:prstGeom prst="downArrow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786578" y="1785926"/>
            <a:ext cx="285752" cy="978408"/>
          </a:xfrm>
          <a:prstGeom prst="downArrow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3071810"/>
            <a:ext cx="2628912" cy="500066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ОТКРЫТОСТИ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4786322"/>
            <a:ext cx="2786082" cy="571504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ДИАЛОГИЧНОСТИ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57818" y="3214686"/>
            <a:ext cx="3500462" cy="914400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РЕФЛЕКСИВНОСТИ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1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335142"/>
            <a:ext cx="88582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Основными задачами утреннего сбора являются: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• установление комфортного социально-психологического климата в детском коллективе через свободное общение со сверстниками;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• развитие самостоятельности, самоорганизации;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• развитие коммуникативных умений – умение говорить и слушать.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• создание позитивной атмосферы в группе (это и доверие друг к другу, и доброжелательное отношение к товарищам, честность, равенство.)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6521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+mn-lt"/>
              </a:rPr>
              <a:t>ПРИМЕРЫ ОБРАЗОВАТЕЛЬНЫХ ЗАДАЧ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+mn-lt"/>
              </a:rPr>
              <a:t>ДЛЯ РАЗВИТИЯ ДЕТЕЙ  МЛАДШЕГО ВОЗРАСТА</a:t>
            </a:r>
            <a:endParaRPr lang="ru-RU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792" y="1124744"/>
            <a:ext cx="859841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000" b="1" dirty="0" smtClean="0">
                <a:solidFill>
                  <a:srgbClr val="7030A0"/>
                </a:solidFill>
                <a:latin typeface="+mn-lt"/>
              </a:rPr>
              <a:t>учиться делать выбор и принимать решения (я хочу рисовать, играть);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000" b="1" dirty="0">
                <a:solidFill>
                  <a:srgbClr val="7030A0"/>
                </a:solidFill>
                <a:latin typeface="+mn-lt"/>
              </a:rPr>
              <a:t>у</a:t>
            </a:r>
            <a:r>
              <a:rPr lang="ru-RU" sz="2000" b="1" dirty="0" smtClean="0">
                <a:solidFill>
                  <a:srgbClr val="7030A0"/>
                </a:solidFill>
                <a:latin typeface="+mn-lt"/>
              </a:rPr>
              <a:t>читься ставить цель (я буду строить дом);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000" b="1" dirty="0">
                <a:solidFill>
                  <a:srgbClr val="7030A0"/>
                </a:solidFill>
                <a:latin typeface="+mn-lt"/>
              </a:rPr>
              <a:t>у</a:t>
            </a:r>
            <a:r>
              <a:rPr lang="ru-RU" sz="2000" b="1" dirty="0" smtClean="0">
                <a:solidFill>
                  <a:srgbClr val="7030A0"/>
                </a:solidFill>
                <a:latin typeface="+mn-lt"/>
              </a:rPr>
              <a:t>читься определять словами свои чувства, желания (мне весело, я обиделся, я хочу отдохнуть);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000" b="1" dirty="0">
                <a:solidFill>
                  <a:srgbClr val="7030A0"/>
                </a:solidFill>
                <a:latin typeface="+mn-lt"/>
              </a:rPr>
              <a:t>у</a:t>
            </a:r>
            <a:r>
              <a:rPr lang="ru-RU" sz="2000" b="1" dirty="0" smtClean="0">
                <a:solidFill>
                  <a:srgbClr val="7030A0"/>
                </a:solidFill>
                <a:latin typeface="+mn-lt"/>
              </a:rPr>
              <a:t>читься говорить предложениями;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000" b="1" dirty="0">
                <a:solidFill>
                  <a:srgbClr val="7030A0"/>
                </a:solidFill>
                <a:latin typeface="+mn-lt"/>
              </a:rPr>
              <a:t>у</a:t>
            </a:r>
            <a:r>
              <a:rPr lang="ru-RU" sz="2000" b="1" dirty="0" smtClean="0">
                <a:solidFill>
                  <a:srgbClr val="7030A0"/>
                </a:solidFill>
                <a:latin typeface="+mn-lt"/>
              </a:rPr>
              <a:t>читься различать и называть признаки предметов (цвет, форма, величина, пространственные положения);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000" b="1" dirty="0">
                <a:solidFill>
                  <a:srgbClr val="7030A0"/>
                </a:solidFill>
                <a:latin typeface="+mn-lt"/>
              </a:rPr>
              <a:t>у</a:t>
            </a:r>
            <a:r>
              <a:rPr lang="ru-RU" sz="2000" b="1" dirty="0" smtClean="0">
                <a:solidFill>
                  <a:srgbClr val="7030A0"/>
                </a:solidFill>
                <a:latin typeface="+mn-lt"/>
              </a:rPr>
              <a:t>читься устанавливать и поддерживать отношения с разными людьми ( сверстниками, старшими и взрослыми</a:t>
            </a:r>
            <a:r>
              <a:rPr lang="ru-RU" sz="2000" b="1" dirty="0" smtClean="0">
                <a:solidFill>
                  <a:srgbClr val="7030A0"/>
                </a:solidFill>
                <a:latin typeface="+mn-lt"/>
              </a:rPr>
              <a:t>).</a:t>
            </a:r>
            <a:endParaRPr lang="ru-RU" sz="2000" b="1" dirty="0" smtClean="0">
              <a:solidFill>
                <a:srgbClr val="7030A0"/>
              </a:solidFill>
              <a:latin typeface="+mn-lt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43335_shk">
  <a:themeElements>
    <a:clrScheme name="елочный">
      <a:dk1>
        <a:srgbClr val="003300"/>
      </a:dk1>
      <a:lt1>
        <a:srgbClr val="99FF99"/>
      </a:lt1>
      <a:dk2>
        <a:srgbClr val="006600"/>
      </a:dk2>
      <a:lt2>
        <a:srgbClr val="99FF66"/>
      </a:lt2>
      <a:accent1>
        <a:srgbClr val="FFFF00"/>
      </a:accent1>
      <a:accent2>
        <a:srgbClr val="66FF33"/>
      </a:accent2>
      <a:accent3>
        <a:srgbClr val="009900"/>
      </a:accent3>
      <a:accent4>
        <a:srgbClr val="FFFF99"/>
      </a:accent4>
      <a:accent5>
        <a:srgbClr val="6600FF"/>
      </a:accent5>
      <a:accent6>
        <a:srgbClr val="CCFF33"/>
      </a:accent6>
      <a:hlink>
        <a:srgbClr val="0000FF"/>
      </a:hlink>
      <a:folHlink>
        <a:srgbClr val="00CC66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43335_shk</Template>
  <TotalTime>279</TotalTime>
  <Words>837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43335_shk</vt:lpstr>
      <vt:lpstr>Презентация PowerPoint</vt:lpstr>
      <vt:lpstr>ГРУППОВОЙ СБОР – ЭТО ВРЕМЯ И МЕСТО ЕСТЕСТВЕННОГО ФОРМИРОВАНИЯ И ПОЯВЛЕНИЯ КЛЮЧЕВЫХ КОМПЕТЕНТНОСТЕЙ</vt:lpstr>
      <vt:lpstr>ЕЖЕДНЕВНЫЕ ИГРЫ, ОБЩЕНИЯ, УЧАСТИЕ В СОВМЕСТНЫХ ДЕЛАХ ОБЕСПЕЧИВАЮТ КАЖДОМУ РЕБЕНКУ ВОЗМОЖНОСТЬ РЕАЛИЗАЦИИ ЕГО КОМПЕТЕНЦИЙ (ПРАВ), ПРИОБРЕТЕНИЯ И ДЕМОНСТРАЦИИ НАЧАЛ КЛЮЧЕВЫХ КОМПЕТЕНТНОСТЕЙ</vt:lpstr>
      <vt:lpstr>САМЫМ ЕСТЕСТВЕННЫМ ОБРАЗОМ ЭТИ ВИДЫ КЛЮЧЕВЫХ КОМПЕТЕНТНОСТЕЙ ФОРМИРУЮТСЯ ВО ВРЕМЯ ГРУППОВОГО СБОРА</vt:lpstr>
      <vt:lpstr>Презентация PowerPoint</vt:lpstr>
      <vt:lpstr>НАЗНАЧЕНИЕ ГРУППОВОГО СБОРА</vt:lpstr>
      <vt:lpstr>Презентация PowerPoint</vt:lpstr>
      <vt:lpstr>Презентация PowerPoint</vt:lpstr>
      <vt:lpstr>Презентация PowerPoint</vt:lpstr>
      <vt:lpstr>Презентация PowerPoint</vt:lpstr>
      <vt:lpstr>РОЛЬ РЕБЕНКА В ГРУППОВОМ СБОРЕ</vt:lpstr>
      <vt:lpstr>РОЛЬ ВОСПИТАТЕЛЯ В ГРУППОВОМ СБОРЕ</vt:lpstr>
      <vt:lpstr>СПАСИБО ЗА ВНИМАНИЕ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Uzer</dc:creator>
  <cp:lastModifiedBy>DNA7 X86</cp:lastModifiedBy>
  <cp:revision>28</cp:revision>
  <dcterms:created xsi:type="dcterms:W3CDTF">2016-04-07T11:52:09Z</dcterms:created>
  <dcterms:modified xsi:type="dcterms:W3CDTF">2016-04-19T16:47:35Z</dcterms:modified>
</cp:coreProperties>
</file>