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64" r:id="rId5"/>
    <p:sldId id="263" r:id="rId6"/>
    <p:sldId id="262" r:id="rId7"/>
    <p:sldId id="258" r:id="rId8"/>
    <p:sldId id="259" r:id="rId9"/>
    <p:sldId id="260" r:id="rId10"/>
    <p:sldId id="272" r:id="rId11"/>
    <p:sldId id="268" r:id="rId12"/>
    <p:sldId id="269" r:id="rId13"/>
    <p:sldId id="271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77" autoAdjust="0"/>
    <p:restoredTop sz="94660"/>
  </p:normalViewPr>
  <p:slideViewPr>
    <p:cSldViewPr>
      <p:cViewPr varScale="1">
        <p:scale>
          <a:sx n="83" d="100"/>
          <a:sy n="83" d="100"/>
        </p:scale>
        <p:origin x="-60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1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4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6" descr="6541d46a5900t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7" descr="ecb4031e37cd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84888" y="2914650"/>
            <a:ext cx="3314700" cy="394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8" descr="0_89604_568ac41e_M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8488" y="1844675"/>
            <a:ext cx="1300162" cy="1363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4A9D08-79A6-482C-B907-63B8DE78DC58}" type="datetimeFigureOut">
              <a:rPr lang="ru-RU"/>
              <a:pPr>
                <a:defRPr/>
              </a:pPr>
              <a:t>19.04.2016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7BACD2-D7B2-4DA3-AF4D-9F6FEE1B2A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6" descr="0_a1a93_57fe433b_orig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80288" y="2636838"/>
            <a:ext cx="2309812" cy="2309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7" descr="4db66d823c0a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92813" y="4219575"/>
            <a:ext cx="3151187" cy="263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" name="Группа 9"/>
          <p:cNvGrpSpPr>
            <a:grpSpLocks/>
          </p:cNvGrpSpPr>
          <p:nvPr/>
        </p:nvGrpSpPr>
        <p:grpSpPr bwMode="auto">
          <a:xfrm>
            <a:off x="1835150" y="5661025"/>
            <a:ext cx="7308850" cy="1196975"/>
            <a:chOff x="0" y="4793739"/>
            <a:chExt cx="9144000" cy="2064261"/>
          </a:xfrm>
        </p:grpSpPr>
        <p:pic>
          <p:nvPicPr>
            <p:cNvPr id="7" name="Рисунок 9" descr="0_fe7f9_3e19977b_orig.png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0" y="4793739"/>
              <a:ext cx="5688632" cy="20642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Рисунок 10" descr="0_fe7f9_3e19977b_orig.png"/>
            <p:cNvPicPr>
              <a:picLocks noChangeAspect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 flipH="1">
              <a:off x="5076056" y="4793739"/>
              <a:ext cx="4067944" cy="20642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9" name="Группа 14"/>
          <p:cNvGrpSpPr>
            <a:grpSpLocks/>
          </p:cNvGrpSpPr>
          <p:nvPr/>
        </p:nvGrpSpPr>
        <p:grpSpPr bwMode="auto">
          <a:xfrm>
            <a:off x="0" y="5661025"/>
            <a:ext cx="7308850" cy="1196975"/>
            <a:chOff x="0" y="4793739"/>
            <a:chExt cx="9144000" cy="2064261"/>
          </a:xfrm>
        </p:grpSpPr>
        <p:pic>
          <p:nvPicPr>
            <p:cNvPr id="10" name="Рисунок 12" descr="0_fe7f9_3e19977b_orig.png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0" y="4793739"/>
              <a:ext cx="5688632" cy="20642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Рисунок 13" descr="0_fe7f9_3e19977b_orig.png"/>
            <p:cNvPicPr>
              <a:picLocks noChangeAspect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 flipH="1">
              <a:off x="5076056" y="4793739"/>
              <a:ext cx="4067944" cy="20642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2" name="Рисунок 14" descr="Рисунок1.gif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4652963"/>
            <a:ext cx="1476375" cy="192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D0895A-DE0A-4BD0-85E8-7A3CC5F2880F}" type="datetimeFigureOut">
              <a:rPr lang="ru-RU"/>
              <a:pPr>
                <a:defRPr/>
              </a:pPr>
              <a:t>19.04.2016</a:t>
            </a:fld>
            <a:endParaRPr lang="ru-RU"/>
          </a:p>
        </p:txBody>
      </p:sp>
      <p:sp>
        <p:nvSpPr>
          <p:cNvPr id="1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18F571-C706-40CB-8737-75B03CC744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6" descr="baby30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221163"/>
            <a:ext cx="2646363" cy="283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7" descr="551f743ee188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78550" y="4221163"/>
            <a:ext cx="2965450" cy="211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Группа 9"/>
          <p:cNvGrpSpPr>
            <a:grpSpLocks/>
          </p:cNvGrpSpPr>
          <p:nvPr/>
        </p:nvGrpSpPr>
        <p:grpSpPr bwMode="auto">
          <a:xfrm>
            <a:off x="1258888" y="6092825"/>
            <a:ext cx="7885112" cy="765175"/>
            <a:chOff x="1" y="5770398"/>
            <a:chExt cx="9143999" cy="1087602"/>
          </a:xfrm>
        </p:grpSpPr>
        <p:pic>
          <p:nvPicPr>
            <p:cNvPr id="6" name="Рисунок 9" descr="8bc5751b36aa55b03faa72cd4305b5eb_1329683174.png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" y="5770398"/>
              <a:ext cx="3851920" cy="1087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Рисунок 10" descr="8bc5751b36aa55b03faa72cd4305b5eb_1329683174.png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779912" y="5770399"/>
              <a:ext cx="3851920" cy="1087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Рисунок 11" descr="8bc5751b36aa55b03faa72cd4305b5eb_1329683174.png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292080" y="5770399"/>
              <a:ext cx="3851920" cy="1087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9" name="Группа 12"/>
          <p:cNvGrpSpPr>
            <a:grpSpLocks/>
          </p:cNvGrpSpPr>
          <p:nvPr/>
        </p:nvGrpSpPr>
        <p:grpSpPr bwMode="auto">
          <a:xfrm>
            <a:off x="0" y="6092825"/>
            <a:ext cx="7885113" cy="765175"/>
            <a:chOff x="1" y="5770398"/>
            <a:chExt cx="9143999" cy="1087602"/>
          </a:xfrm>
        </p:grpSpPr>
        <p:pic>
          <p:nvPicPr>
            <p:cNvPr id="10" name="Рисунок 13" descr="8bc5751b36aa55b03faa72cd4305b5eb_1329683174.png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" y="5770398"/>
              <a:ext cx="3851920" cy="1087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Рисунок 14" descr="8bc5751b36aa55b03faa72cd4305b5eb_1329683174.png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779912" y="5770399"/>
              <a:ext cx="3851920" cy="1087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Рисунок 15" descr="8bc5751b36aa55b03faa72cd4305b5eb_1329683174.png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292080" y="5770399"/>
              <a:ext cx="3851920" cy="1087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12ADA-8643-40AF-AB39-C8875C41273C}" type="datetimeFigureOut">
              <a:rPr lang="ru-RU"/>
              <a:pPr>
                <a:defRPr/>
              </a:pPr>
              <a:t>19.04.2016</a:t>
            </a:fld>
            <a:endParaRPr lang="ru-RU"/>
          </a:p>
        </p:txBody>
      </p:sp>
      <p:sp>
        <p:nvSpPr>
          <p:cNvPr id="1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76F9DF-AFE6-4842-BACE-B06E3179E6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6" descr="b9c0b6dd666b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5400" y="4005263"/>
            <a:ext cx="2125663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Группа 9"/>
          <p:cNvGrpSpPr>
            <a:grpSpLocks/>
          </p:cNvGrpSpPr>
          <p:nvPr/>
        </p:nvGrpSpPr>
        <p:grpSpPr bwMode="auto">
          <a:xfrm>
            <a:off x="0" y="5778500"/>
            <a:ext cx="9144000" cy="1079500"/>
            <a:chOff x="0" y="5777880"/>
            <a:chExt cx="9144000" cy="1080120"/>
          </a:xfrm>
        </p:grpSpPr>
        <p:pic>
          <p:nvPicPr>
            <p:cNvPr id="4" name="Рисунок 8" descr="0_a01d9_415b13cb_M.png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823511" y="5777880"/>
              <a:ext cx="4320489" cy="1080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" name="Рисунок 9" descr="0_a01d9_415b13cb_M.png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187624" y="5777880"/>
              <a:ext cx="4320489" cy="1080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Рисунок 10" descr="0_a01d9_415b13cb_M.png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5777880"/>
              <a:ext cx="4320489" cy="1080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7" name="Рисунок 11" descr="386da46faaeb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91313" y="3619500"/>
            <a:ext cx="2555875" cy="305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6A83-BB38-4B51-8E9E-80B3ACF44997}" type="datetimeFigureOut">
              <a:rPr lang="ru-RU"/>
              <a:pPr>
                <a:defRPr/>
              </a:pPr>
              <a:t>19.04.2016</a:t>
            </a:fld>
            <a:endParaRPr lang="ru-RU"/>
          </a:p>
        </p:txBody>
      </p:sp>
      <p:sp>
        <p:nvSpPr>
          <p:cNvPr id="9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E073B4-B5B0-4F2B-8574-32DD1CF142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6" descr="42373f9d2983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00788" y="3860800"/>
            <a:ext cx="2987675" cy="280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7" descr="ec75d3390f56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383088"/>
            <a:ext cx="2166938" cy="256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Группа 8"/>
          <p:cNvGrpSpPr>
            <a:grpSpLocks/>
          </p:cNvGrpSpPr>
          <p:nvPr/>
        </p:nvGrpSpPr>
        <p:grpSpPr bwMode="auto">
          <a:xfrm>
            <a:off x="1835150" y="5876925"/>
            <a:ext cx="7308850" cy="981075"/>
            <a:chOff x="0" y="4793739"/>
            <a:chExt cx="9144000" cy="2064261"/>
          </a:xfrm>
        </p:grpSpPr>
        <p:pic>
          <p:nvPicPr>
            <p:cNvPr id="6" name="Рисунок 9" descr="0_fe7f9_3e19977b_orig.png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0" y="4793739"/>
              <a:ext cx="5688632" cy="20642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Рисунок 10" descr="0_fe7f9_3e19977b_orig.png"/>
            <p:cNvPicPr>
              <a:picLocks noChangeAspect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 flipH="1">
              <a:off x="5076056" y="4793739"/>
              <a:ext cx="4067944" cy="20642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8" name="Группа 11"/>
          <p:cNvGrpSpPr>
            <a:grpSpLocks/>
          </p:cNvGrpSpPr>
          <p:nvPr/>
        </p:nvGrpSpPr>
        <p:grpSpPr bwMode="auto">
          <a:xfrm>
            <a:off x="0" y="5876925"/>
            <a:ext cx="7308850" cy="981075"/>
            <a:chOff x="0" y="4793739"/>
            <a:chExt cx="9144000" cy="2064261"/>
          </a:xfrm>
        </p:grpSpPr>
        <p:pic>
          <p:nvPicPr>
            <p:cNvPr id="9" name="Рисунок 12" descr="0_fe7f9_3e19977b_orig.png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0" y="4793739"/>
              <a:ext cx="5688632" cy="20642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Рисунок 13" descr="0_fe7f9_3e19977b_orig.png"/>
            <p:cNvPicPr>
              <a:picLocks noChangeAspect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 flipH="1">
              <a:off x="5076056" y="4793739"/>
              <a:ext cx="4067944" cy="20642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1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688C2E-76DA-4B55-BD93-4537CBC295F6}" type="datetimeFigureOut">
              <a:rPr lang="ru-RU"/>
              <a:pPr>
                <a:defRPr/>
              </a:pPr>
              <a:t>19.04.2016</a:t>
            </a:fld>
            <a:endParaRPr lang="ru-RU"/>
          </a:p>
        </p:txBody>
      </p:sp>
      <p:sp>
        <p:nvSpPr>
          <p:cNvPr id="12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309035-7E21-4A43-BA7F-6B1E605D82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rgbClr val="CCFFFF"/>
            </a:gs>
            <a:gs pos="100000">
              <a:schemeClr val="accent3">
                <a:lumMod val="20000"/>
                <a:lumOff val="80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B226137-C7D2-4C20-A64B-DAA94875D2FE}" type="datetimeFigureOut">
              <a:rPr lang="ru-RU"/>
              <a:pPr>
                <a:defRPr/>
              </a:pPr>
              <a:t>19.04.2016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46A052E-2478-4D96-BF3F-0F8CC056E1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2"/>
          <p:cNvSpPr txBox="1">
            <a:spLocks/>
          </p:cNvSpPr>
          <p:nvPr/>
        </p:nvSpPr>
        <p:spPr>
          <a:xfrm>
            <a:off x="785786" y="1285860"/>
            <a:ext cx="6143668" cy="3571900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pPr marL="342900" algn="ctr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8000" b="1" dirty="0" smtClean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ГРУППОВОЙ СБОР</a:t>
            </a:r>
          </a:p>
          <a:p>
            <a:pPr marL="342900" algn="ctr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8000" b="1" dirty="0" smtClean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И КЛЮЧЕВЫЕ КОМПОНЕНТЫ</a:t>
            </a:r>
          </a:p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88640"/>
            <a:ext cx="85689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7030A0"/>
                </a:solidFill>
                <a:latin typeface="+mn-lt"/>
              </a:rPr>
              <a:t>ПРИМЕРЫ ОБРАЗОВАТЕЛЬНЫХ ЗАДАЧ </a:t>
            </a:r>
          </a:p>
          <a:p>
            <a:pPr algn="ctr"/>
            <a:r>
              <a:rPr lang="ru-RU" sz="2400" b="1" dirty="0">
                <a:solidFill>
                  <a:srgbClr val="7030A0"/>
                </a:solidFill>
                <a:latin typeface="+mn-lt"/>
              </a:rPr>
              <a:t>ДЛЯ РАЗВИТИЯ ДЕТЕЙ  </a:t>
            </a:r>
            <a:r>
              <a:rPr lang="ru-RU" sz="2400" b="1" dirty="0" smtClean="0">
                <a:solidFill>
                  <a:srgbClr val="7030A0"/>
                </a:solidFill>
                <a:latin typeface="+mn-lt"/>
              </a:rPr>
              <a:t>СРЕДНЕГО ВОЗРАСТА</a:t>
            </a:r>
            <a:endParaRPr lang="ru-RU" sz="2400" b="1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2" y="1340768"/>
            <a:ext cx="8496943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ru-RU" sz="1600" b="1" dirty="0" smtClean="0">
                <a:solidFill>
                  <a:srgbClr val="7030A0"/>
                </a:solidFill>
                <a:latin typeface="+mn-lt"/>
              </a:rPr>
              <a:t>ПОНИМАТЬ МОТИВЫ СОБСТВЕННЫХ ДЕЙСТВИЙ И ДЕЙСТВИЙ ДРУГИХ ЛЮДЕЙ (Я ДЕЛАЮ ТАК, ПОТОМУ ЧТО…);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ru-RU" sz="1600" b="1" dirty="0" smtClean="0">
                <a:solidFill>
                  <a:srgbClr val="7030A0"/>
                </a:solidFill>
                <a:latin typeface="+mn-lt"/>
              </a:rPr>
              <a:t>ПРИНИМАТЬ РАЗНЫЕ СОЦИАЛЬНЫЕ РОЛИ И ДЕЙСТВОВАТЬ В СООТВЕТСТВИИ С НИМИ В КОНТЕКСТЕ (Я ИГРАЮ В ДОКТОРА, Я…);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ru-RU" sz="1600" b="1" dirty="0" smtClean="0">
                <a:solidFill>
                  <a:srgbClr val="7030A0"/>
                </a:solidFill>
                <a:latin typeface="+mn-lt"/>
              </a:rPr>
              <a:t>УПРАВЛЯТЬ СВОИМ ПОВЕДЕНИЕМ И СПОСОБАМИ ОБЩЕНИЯ;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ru-RU" sz="1600" b="1" dirty="0" smtClean="0">
                <a:solidFill>
                  <a:srgbClr val="7030A0"/>
                </a:solidFill>
                <a:latin typeface="+mn-lt"/>
              </a:rPr>
              <a:t>СВЯЗНО РАССКАЗЫВАТЬ НЕБОЛЬШИЕ ИСТОРИИ;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ru-RU" sz="1600" b="1" dirty="0" smtClean="0">
                <a:solidFill>
                  <a:srgbClr val="7030A0"/>
                </a:solidFill>
                <a:latin typeface="+mn-lt"/>
              </a:rPr>
              <a:t>РАЗРЕШАТЬ КОНФЛИКТНЫЕ СИТУАЦИИ;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ru-RU" sz="1600" b="1" dirty="0" smtClean="0">
                <a:solidFill>
                  <a:srgbClr val="7030A0"/>
                </a:solidFill>
                <a:latin typeface="+mn-lt"/>
              </a:rPr>
              <a:t>ОТСТАИВАТЬ СВОЮ ТОЧКУ ЗРЕНИЯ;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ru-RU" sz="1600" b="1" dirty="0" smtClean="0">
                <a:solidFill>
                  <a:srgbClr val="7030A0"/>
                </a:solidFill>
                <a:latin typeface="+mn-lt"/>
              </a:rPr>
              <a:t>РАБОТАТЬ САМОСТОЯТЕЛЬНО И СОТРУДНИЧАТЬ В ГРУППЕ;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ru-RU" sz="1600" b="1" dirty="0" smtClean="0">
                <a:solidFill>
                  <a:srgbClr val="7030A0"/>
                </a:solidFill>
                <a:latin typeface="+mn-lt"/>
              </a:rPr>
              <a:t>УСТАНАВЛИВАТЬ ПРИЧИННО - СЛЕДСТВЕННЫЕ СВЯЗИ, ЗАКОНОМЕРНОСТИ;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ru-RU" sz="1600" b="1" dirty="0" smtClean="0">
                <a:solidFill>
                  <a:srgbClr val="7030A0"/>
                </a:solidFill>
                <a:latin typeface="+mn-lt"/>
              </a:rPr>
              <a:t>ИСПОЛЬЗОВАТЬ ПРЕДМЕТЫ ДЛЯ РЕШЕНИЯ СВОИХ </a:t>
            </a:r>
            <a:r>
              <a:rPr lang="ru-RU" sz="1600" b="1" dirty="0" smtClean="0">
                <a:solidFill>
                  <a:srgbClr val="7030A0"/>
                </a:solidFill>
                <a:latin typeface="+mn-lt"/>
              </a:rPr>
              <a:t>ЗАДАЧ.</a:t>
            </a:r>
            <a:endParaRPr lang="ru-RU" sz="1600" b="1" dirty="0" smtClean="0">
              <a:solidFill>
                <a:srgbClr val="7030A0"/>
              </a:solidFill>
              <a:latin typeface="+mn-lt"/>
            </a:endParaRPr>
          </a:p>
          <a:p>
            <a:pPr marL="285750" indent="-285750">
              <a:buFontTx/>
              <a:buChar char="-"/>
            </a:pPr>
            <a:endParaRPr lang="ru-RU" sz="1600" b="1" dirty="0" smtClean="0">
              <a:solidFill>
                <a:srgbClr val="7030A0"/>
              </a:solidFill>
              <a:latin typeface="+mn-lt"/>
            </a:endParaRPr>
          </a:p>
          <a:p>
            <a:pPr marL="285750" indent="-285750">
              <a:buFontTx/>
              <a:buChar char="-"/>
            </a:pPr>
            <a:endParaRPr lang="ru-RU" dirty="0">
              <a:solidFill>
                <a:srgbClr val="7030A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45065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solidFill>
                  <a:srgbClr val="7030A0"/>
                </a:solidFill>
                <a:latin typeface="+mn-lt"/>
              </a:rPr>
              <a:t>РОЛЬ РЕБЕНКА В ГРУППОВОМ СБОРЕ</a:t>
            </a:r>
            <a:endParaRPr lang="ru-RU" sz="3200" b="1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804" y="1268760"/>
            <a:ext cx="878497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ru-RU" sz="1600" b="1" dirty="0" smtClean="0">
                <a:solidFill>
                  <a:srgbClr val="7030A0"/>
                </a:solidFill>
                <a:latin typeface="+mn-lt"/>
              </a:rPr>
              <a:t>РЕБЕНОК ВПРАВЕ САМОСТОЯТЕЛЬНО ПРИНИМАТЬ РЕШЕНИЕ:</a:t>
            </a:r>
          </a:p>
          <a:p>
            <a:pPr>
              <a:lnSpc>
                <a:spcPct val="150000"/>
              </a:lnSpc>
            </a:pPr>
            <a:r>
              <a:rPr lang="ru-RU" sz="1600" b="1" dirty="0" smtClean="0">
                <a:solidFill>
                  <a:srgbClr val="7030A0"/>
                </a:solidFill>
                <a:latin typeface="+mn-lt"/>
              </a:rPr>
              <a:t>     ПРОДОЛЖИТЬ НАЧАТУЮ ДО УТРЕННЕГО ГРУППОВОГО СБОРА  ИГРУ </a:t>
            </a:r>
            <a:r>
              <a:rPr lang="ru-RU" sz="1600" b="1" dirty="0" smtClean="0">
                <a:solidFill>
                  <a:srgbClr val="7030A0"/>
                </a:solidFill>
                <a:latin typeface="+mn-lt"/>
              </a:rPr>
              <a:t>ИЛИ РАБОТУ, ИЛИ </a:t>
            </a:r>
            <a:r>
              <a:rPr lang="ru-RU" sz="1600" b="1" dirty="0" smtClean="0">
                <a:solidFill>
                  <a:srgbClr val="7030A0"/>
                </a:solidFill>
                <a:latin typeface="+mn-lt"/>
              </a:rPr>
              <a:t>ПРИНЯТЬ УЧАСТИЕ В ГРУППОВОМ СБОРЕ;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ru-RU" sz="1600" b="1" dirty="0" smtClean="0">
                <a:solidFill>
                  <a:srgbClr val="7030A0"/>
                </a:solidFill>
                <a:latin typeface="+mn-lt"/>
              </a:rPr>
              <a:t>ВКЛЮЧИТЬСЯ В НЕГО СРАЗУ ИЛИ КОГДА ОН САМ БУДЕТ ГОТОВ ЭТО СДЕЛАТЬ, РАЗУМЕЕТСЯ, ЕСЛИ ТАКОЕ ПОВЕДЕНИЕ НЕ НАРУШАЕТ СЛОЖИВШУЮСЯ К ЭТОМУ МОМЕНТУ ОБЩУЮ АТМОСФЕРУ ИЛИ ЛОГИКУ ОБСУЖДЕНИЯ КАКОГО-ЛИБО </a:t>
            </a:r>
            <a:r>
              <a:rPr lang="ru-RU" sz="1600" b="1" dirty="0" smtClean="0">
                <a:solidFill>
                  <a:srgbClr val="7030A0"/>
                </a:solidFill>
                <a:latin typeface="+mn-lt"/>
              </a:rPr>
              <a:t>ВОПРОСА;</a:t>
            </a:r>
            <a:endParaRPr lang="ru-RU" sz="1600" b="1" dirty="0" smtClean="0">
              <a:solidFill>
                <a:srgbClr val="7030A0"/>
              </a:solidFill>
              <a:latin typeface="+mn-lt"/>
            </a:endParaRP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ru-RU" sz="1600" b="1" dirty="0" smtClean="0">
                <a:solidFill>
                  <a:srgbClr val="7030A0"/>
                </a:solidFill>
                <a:latin typeface="+mn-lt"/>
              </a:rPr>
              <a:t>РЕБЁНКУ НЕ ЗАПРЕЩАЕТСЯ ВКЛЮЧЕНИЕ В ГРУППОВОЙ СБОР С ОПОЗДАНИЕМ. ЕМУ </a:t>
            </a:r>
            <a:r>
              <a:rPr lang="ru-RU" sz="2000" b="1" dirty="0" smtClean="0">
                <a:solidFill>
                  <a:srgbClr val="7030A0"/>
                </a:solidFill>
                <a:latin typeface="+mn-lt"/>
              </a:rPr>
              <a:t>лишь дают понять, что если он хочет быть вместе с другими, хочет вместе играть, </a:t>
            </a:r>
            <a:r>
              <a:rPr lang="ru-RU" sz="1600" b="1" dirty="0" smtClean="0">
                <a:solidFill>
                  <a:srgbClr val="7030A0"/>
                </a:solidFill>
                <a:latin typeface="+mn-lt"/>
              </a:rPr>
              <a:t>ПЕТЬ, РАДОВАТЬСЯ, ВЛИЯТЬ НА СОБЫТИЯ, СЛЕДУЕТ РАЦИОНАЛЬНО ПЛАНИРОВАТЬ СВОИ ДЕЙСТВИЯ, УЧИТЬСЯ УПРАВЛЯТЬ СВОИМ ВРЕМЕНЕМ И </a:t>
            </a:r>
            <a:r>
              <a:rPr lang="ru-RU" sz="1600" b="1" dirty="0" smtClean="0">
                <a:solidFill>
                  <a:srgbClr val="7030A0"/>
                </a:solidFill>
                <a:latin typeface="+mn-lt"/>
              </a:rPr>
              <a:t>ПОВЕДЕНИЕМ.</a:t>
            </a:r>
            <a:endParaRPr lang="ru-RU" sz="1600" b="1" dirty="0">
              <a:solidFill>
                <a:srgbClr val="7030A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5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5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 smtClean="0">
                <a:solidFill>
                  <a:srgbClr val="7030A0"/>
                </a:solidFill>
              </a:rPr>
              <a:t>РОЛЬ ВОСПИТАТЕЛЯ В ГРУППОВОМ СБОРЕ</a:t>
            </a:r>
            <a:endParaRPr lang="ru-RU" sz="2800" b="1" dirty="0">
              <a:solidFill>
                <a:srgbClr val="7030A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1196752"/>
            <a:ext cx="8424936" cy="52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ru-RU" sz="1400" b="1" dirty="0" smtClean="0">
                <a:solidFill>
                  <a:srgbClr val="7030A0"/>
                </a:solidFill>
                <a:latin typeface="+mn-lt"/>
              </a:rPr>
              <a:t>ОБЕСПЕЧИТЬ КОМФОРТНОЕ И КОНСТРУКТИВНО – ДЕЛОВОЕ УЧАСТИЕ ВСЕХ ДЕТЕЙ В ОБЩЕМ РАЗГОВОРЕ, ИГРЕ, ПЛАНИРОВАНИИ;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ru-RU" sz="1400" b="1" dirty="0" smtClean="0">
                <a:solidFill>
                  <a:srgbClr val="7030A0"/>
                </a:solidFill>
                <a:latin typeface="+mn-lt"/>
              </a:rPr>
              <a:t>УСТАНАВЛИВАТЬ И УДЕРЖИВАТЬ КУЛЬТУРНУЮ РАМКУ (ПОМОГАТЬ ДЕТЯМ ОСВАИВАТЬ СООБРАЗНЫЕ КУЛЬТУРЕ И СИТУАЦИИ СТИЛИ ПОВЕДЕНИЯ И ОБЩЕНИЯ, КУЛЬТУРУ ВЕДЕНИЯ ДИАЛОГА И МОНОЛОГА);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ru-RU" sz="1400" b="1" dirty="0" smtClean="0">
                <a:solidFill>
                  <a:srgbClr val="7030A0"/>
                </a:solidFill>
                <a:latin typeface="+mn-lt"/>
              </a:rPr>
              <a:t>ДЕМОНСТРИРОВАТЬ СВОЁ СОБСТВЕННОЕ ПЕДАГОГИЧЕСКОЕ И ЛИЧНОСТНОЕ ОТНОШЕНИЕ К ВЫСКАЗЫВАНИЯМ И ИДЕЯМ ДЕТЕЙ, НЕ НАЗЫВАЯ ЕГО;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ru-RU" sz="1400" b="1" dirty="0" smtClean="0">
                <a:solidFill>
                  <a:srgbClr val="7030A0"/>
                </a:solidFill>
                <a:latin typeface="+mn-lt"/>
              </a:rPr>
              <a:t>СТИМУЛИРОВАТЬ И ПОДДЕРЖИВАТЬ ИНИЦИАТИВЫ ДЕТЕЙ ОТНОСИТЕЛЬНО ВЫБОРА ТЕМ, СОДЕРЖАНИЯ, МАТЕРИАЛОВ, ФОРМ И СПОСОБОВ ДЕЙСТВИЙ;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ru-RU" sz="1400" b="1" dirty="0" smtClean="0">
                <a:solidFill>
                  <a:srgbClr val="7030A0"/>
                </a:solidFill>
                <a:latin typeface="+mn-lt"/>
              </a:rPr>
              <a:t>ПРЕДЛАГАТЬ ДЕТЯМ СВОИ ИДЕИ ПО СОДЕРЖАНИЮ, ВИДАМ ДЕЯТЕЛЬНОСТИ, ЗАИНТЕРЕСОВЫВАТЬ ДЕТЕЙ И ТЕМ САМЫМ РЕШАТЬ ОБРАЗОВАТЕЛЬНЫЕ ЗАДАЧИ НА ТОМ МАТЕРИАЛЕ, КОТОРЫЙ АКТУАЛЕН ДЛЯ НИХ;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ru-RU" sz="1400" b="1" dirty="0" smtClean="0">
                <a:solidFill>
                  <a:srgbClr val="7030A0"/>
                </a:solidFill>
                <a:latin typeface="+mn-lt"/>
              </a:rPr>
              <a:t>ПОМОГАТЬ РЕБЯТАМ ВЫБИРАТЬ И ПЛАНИРОВАТЬ РАБОТУ;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ru-RU" sz="1400" b="1" dirty="0" smtClean="0">
                <a:solidFill>
                  <a:srgbClr val="7030A0"/>
                </a:solidFill>
                <a:latin typeface="+mn-lt"/>
              </a:rPr>
              <a:t>ОКАЗЫВАТЬ ПОДДЕРЖКУ ВСЕМ ДЕТЯМ, В ТОМ ЧИСЛЕ И ИМЕЮЩИМ ОСОБЫЕ ОБРАЗОВАТЕЛЬНЫЕ ПОТРЕБНОСТИ.</a:t>
            </a:r>
          </a:p>
          <a:p>
            <a:pPr>
              <a:lnSpc>
                <a:spcPct val="150000"/>
              </a:lnSpc>
            </a:pPr>
            <a:endParaRPr lang="ru-RU" sz="1400" b="1" dirty="0">
              <a:solidFill>
                <a:srgbClr val="7030A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785926"/>
            <a:ext cx="8229600" cy="1143000"/>
          </a:xfrm>
          <a:noFill/>
        </p:spPr>
        <p:txBody>
          <a:bodyPr/>
          <a:lstStyle/>
          <a:p>
            <a:r>
              <a:rPr lang="ru-RU" dirty="0" smtClean="0">
                <a:solidFill>
                  <a:srgbClr val="7030A0"/>
                </a:solidFill>
              </a:rPr>
              <a:t>СПАСИБО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7030A0"/>
                </a:solidFill>
              </a:rPr>
              <a:t>ЗА ВНИМАНИЕ</a:t>
            </a:r>
            <a:endParaRPr lang="ru-RU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186766" cy="1131910"/>
          </a:xfrm>
          <a:noFill/>
        </p:spPr>
        <p:txBody>
          <a:bodyPr/>
          <a:lstStyle/>
          <a:p>
            <a:r>
              <a:rPr lang="ru-RU" sz="2400" b="1" dirty="0" smtClean="0">
                <a:solidFill>
                  <a:srgbClr val="7030A0"/>
                </a:solidFill>
              </a:rPr>
              <a:t>ГРУППОВОЙ СБОР – ЭТО ВРЕМЯ И МЕСТО ЕСТЕСТВЕННОГО ФОРМИРОВАНИЯ И ПОЯВЛЕНИЯ КЛЮЧЕВЫХ КОМПЕТЕНТНОСТЕЙ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611560" y="2276872"/>
            <a:ext cx="3818704" cy="3586719"/>
          </a:xfrm>
          <a:noFill/>
        </p:spPr>
        <p:txBody>
          <a:bodyPr/>
          <a:lstStyle/>
          <a:p>
            <a:pPr algn="ctr">
              <a:buNone/>
            </a:pPr>
            <a:r>
              <a:rPr lang="ru-RU" sz="2800" dirty="0" smtClean="0">
                <a:solidFill>
                  <a:srgbClr val="7030A0"/>
                </a:solidFill>
              </a:rPr>
              <a:t>КОМПЕТЕНЦИЯ КРУГ ПОЛНОМОЧИЙ, Т.Е КАТЕГОРИЯ ОПРЕДЕЛЯЮЩАЯ ВИД ДЕЯТЕЛЬНОСТИ</a:t>
            </a:r>
            <a:endParaRPr lang="ru-RU" sz="2800" dirty="0">
              <a:solidFill>
                <a:srgbClr val="7030A0"/>
              </a:solidFill>
            </a:endParaRPr>
          </a:p>
        </p:txBody>
      </p:sp>
      <p:sp>
        <p:nvSpPr>
          <p:cNvPr id="6" name="Содержимое 4"/>
          <p:cNvSpPr txBox="1">
            <a:spLocks/>
          </p:cNvSpPr>
          <p:nvPr/>
        </p:nvSpPr>
        <p:spPr bwMode="auto">
          <a:xfrm>
            <a:off x="4716016" y="2253378"/>
            <a:ext cx="4104456" cy="4597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240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КОМПЕТЕНТНОСТЬ – СПОСОБНОСТЬ УСПЕШНО ДЕЙСТВОВАТЬ, ДОСТИГАТЬ</a:t>
            </a:r>
            <a:r>
              <a:rPr kumimoji="0" lang="ru-RU" sz="2400" i="0" u="none" strike="noStrike" kern="1200" cap="none" spc="0" normalizeH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ЗНАЧИМОГО РЕЗУЛЬТАТА, ТО ЕСТЬ КАТЕГОРИЯ ЛИЧНОСТНАЯ</a:t>
            </a:r>
            <a:endParaRPr kumimoji="0" lang="ru-RU" sz="240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Стрелка вниз 1"/>
          <p:cNvSpPr/>
          <p:nvPr/>
        </p:nvSpPr>
        <p:spPr>
          <a:xfrm>
            <a:off x="2286060" y="1407807"/>
            <a:ext cx="304060" cy="85925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трелка вниз 2"/>
          <p:cNvSpPr/>
          <p:nvPr/>
        </p:nvSpPr>
        <p:spPr>
          <a:xfrm>
            <a:off x="6300192" y="1394121"/>
            <a:ext cx="218814" cy="87294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6" dur="3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7" dur="3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8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3" dur="3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4" dur="3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5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5" grpId="0" build="p"/>
      <p:bldP spid="6" grpId="0"/>
      <p:bldP spid="2" grpId="0" animBg="1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ru-RU" sz="2000" b="1" dirty="0" smtClean="0">
                <a:solidFill>
                  <a:srgbClr val="7030A0"/>
                </a:solidFill>
              </a:rPr>
              <a:t>ЕЖЕДНЕВНЫЕ ИГРЫ, ОБЩЕНИЯ, УЧАСТИЕ В СОВМЕСТНЫХ ДЕЛАХ ОБЕСПЕЧИВАЮТ КАЖДОМУ РЕБЕНКУ ВОЗМОЖНОСТЬ РЕАЛИЗАЦИИ ЕГО КОМПЕТЕНЦИЙ (ПРАВ), ПРИОБРЕТЕНИЯ И ДЕМОНСТРАЦИИ НАЧАЛ КЛЮЧЕВЫХ КОМПЕТЕНТНОСТЕЙ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85984" y="2357430"/>
            <a:ext cx="4929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2438384" y="2509830"/>
            <a:ext cx="4929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2590784" y="2542096"/>
            <a:ext cx="4929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2071670" y="2643182"/>
            <a:ext cx="4929222" cy="369332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7030A0"/>
                </a:solidFill>
              </a:rPr>
              <a:t>- КОММУНИКАТИВНОЙ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071670" y="1928802"/>
            <a:ext cx="4929222" cy="369332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7030A0"/>
                </a:solidFill>
              </a:rPr>
              <a:t>- СОЦИАЛЬНОЙ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089976" y="3505082"/>
            <a:ext cx="4929222" cy="369332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- </a:t>
            </a:r>
            <a:r>
              <a:rPr lang="ru-RU" dirty="0" smtClean="0">
                <a:solidFill>
                  <a:srgbClr val="7030A0"/>
                </a:solidFill>
              </a:rPr>
              <a:t>ИНФОРМАЦИОННОЙ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071670" y="4143380"/>
            <a:ext cx="4929222" cy="369332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7030A0"/>
                </a:solidFill>
              </a:rPr>
              <a:t>- ДЕЯТЕЛЬНОСТНОЙ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71670" y="4786322"/>
            <a:ext cx="4929222" cy="369332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- </a:t>
            </a:r>
            <a:r>
              <a:rPr lang="ru-RU" dirty="0" smtClean="0">
                <a:solidFill>
                  <a:srgbClr val="7030A0"/>
                </a:solidFill>
              </a:rPr>
              <a:t>ЗДОРОВЬЕСБЕРЕГАЮЩЕЙ</a:t>
            </a:r>
            <a:endParaRPr lang="ru-RU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3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3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3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3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6" dur="3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7" dur="3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8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3" dur="3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4" dur="3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5" dur="3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0" dur="3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1" dur="3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2" dur="3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ru-RU" sz="2000" b="1" dirty="0" smtClean="0">
                <a:solidFill>
                  <a:srgbClr val="7030A0"/>
                </a:solidFill>
              </a:rPr>
              <a:t>САМЫМ ЕСТЕСТВЕННЫМ ОБРАЗОМ ЭТИ ВИДЫ КЛЮЧЕВЫХ КОМПЕТЕНТНОСТЕЙ ФОРМИРУЮТСЯ ВО ВРЕМЯ ГРУППОВОГО СБОРА</a:t>
            </a:r>
          </a:p>
        </p:txBody>
      </p:sp>
      <p:sp>
        <p:nvSpPr>
          <p:cNvPr id="8195" name="Содержимое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4525962"/>
          </a:xfrm>
        </p:spPr>
        <p:txBody>
          <a:bodyPr/>
          <a:lstStyle/>
          <a:p>
            <a:r>
              <a:rPr lang="ru-RU" sz="1800" b="1" dirty="0" smtClean="0">
                <a:solidFill>
                  <a:srgbClr val="7030A0"/>
                </a:solidFill>
              </a:rPr>
              <a:t>КОММУНИКАТИВНАЯ</a:t>
            </a:r>
            <a:r>
              <a:rPr lang="ru-RU" sz="1800" dirty="0" smtClean="0">
                <a:solidFill>
                  <a:srgbClr val="7030A0"/>
                </a:solidFill>
              </a:rPr>
              <a:t> – В ИГРАХ, В ОБЩЕНИИ, В ОБМЕНЕ НОВОСТЯМИ</a:t>
            </a:r>
          </a:p>
          <a:p>
            <a:r>
              <a:rPr lang="ru-RU" sz="1800" b="1" dirty="0" smtClean="0">
                <a:solidFill>
                  <a:srgbClr val="7030A0"/>
                </a:solidFill>
              </a:rPr>
              <a:t>СОЦИАЛЬНАЯ</a:t>
            </a:r>
            <a:r>
              <a:rPr lang="ru-RU" sz="1800" dirty="0" smtClean="0">
                <a:solidFill>
                  <a:srgbClr val="7030A0"/>
                </a:solidFill>
              </a:rPr>
              <a:t> – В ВЫБОРЕ МЕСТА ДЕЙСТВИЯ, В ВЫБОРЕ ПАРТНЕРА ДЛЯ СОВМЕСТНОЙ ДЕЯТЕЛЬНОСТИ – СВЕРСТНИКА, ВОСПИТАТЕЛЯ. ДРУГОГО ВЗРОСЛОГО;</a:t>
            </a:r>
          </a:p>
          <a:p>
            <a:r>
              <a:rPr lang="ru-RU" sz="1800" b="1" dirty="0" smtClean="0">
                <a:solidFill>
                  <a:srgbClr val="7030A0"/>
                </a:solidFill>
              </a:rPr>
              <a:t>ИНФОРМАЦИОННАЯ</a:t>
            </a:r>
            <a:r>
              <a:rPr lang="ru-RU" sz="1800" dirty="0" smtClean="0">
                <a:solidFill>
                  <a:srgbClr val="7030A0"/>
                </a:solidFill>
              </a:rPr>
              <a:t> – В ОБРАЩЕНИИ К РАЗЛИЧНЫМ ИСТОЧНИКАМ ИНФОРМАЦИИ ПРИ ОБСУЖДЕНИИ НОВОСТЕЙ, ТЕМ И СОДЕРЖАНИЕ ПРОЕКТОВ, СПОСОБОВ ДЕЙСТВИЯ;</a:t>
            </a:r>
          </a:p>
          <a:p>
            <a:r>
              <a:rPr lang="ru-RU" sz="1800" b="1" dirty="0" smtClean="0">
                <a:solidFill>
                  <a:srgbClr val="7030A0"/>
                </a:solidFill>
              </a:rPr>
              <a:t>ДЕЯТЕЛЬНОСТНАЯ </a:t>
            </a:r>
            <a:r>
              <a:rPr lang="ru-RU" sz="1800" dirty="0" smtClean="0">
                <a:solidFill>
                  <a:srgbClr val="7030A0"/>
                </a:solidFill>
              </a:rPr>
              <a:t>– В ВЫБОРЕ И ПЛАНИРОВАНИИ ДЕЛА ДЛЯ СЕБЯ И СВОИХ ДРУЗЕЙ НА ТЕКУЩИЙ ДЕНЬ ИЛИ ПЕРСПЕКТИВУ;</a:t>
            </a:r>
          </a:p>
          <a:p>
            <a:r>
              <a:rPr lang="ru-RU" sz="1800" b="1" dirty="0" smtClean="0">
                <a:solidFill>
                  <a:srgbClr val="7030A0"/>
                </a:solidFill>
              </a:rPr>
              <a:t>ЗДОРОВЬЕСБЕРЕГАЮЩАЯ</a:t>
            </a:r>
            <a:r>
              <a:rPr lang="ru-RU" sz="1800" dirty="0" smtClean="0">
                <a:solidFill>
                  <a:srgbClr val="7030A0"/>
                </a:solidFill>
              </a:rPr>
              <a:t> – В САМОСТОЯТЕЛЬНОМ РЕГУЛИРОВАНИИ АКТИВНОСТИ: ОТДЫХА. СВОБОДНОГО ВЫБОРА ПАРЫ, ДЕЯТЕЛЬНОСТИ И СКОРОСТИ ВЫПОЛНЕНИЯ КОНКРЕТНОГО </a:t>
            </a:r>
            <a:r>
              <a:rPr lang="ru-RU" sz="1800" dirty="0" smtClean="0">
                <a:solidFill>
                  <a:srgbClr val="7030A0"/>
                </a:solidFill>
              </a:rPr>
              <a:t>ДЕЛА.</a:t>
            </a:r>
            <a:endParaRPr lang="ru-RU" sz="1800" dirty="0" smtClean="0">
              <a:solidFill>
                <a:srgbClr val="7030A0"/>
              </a:solidFill>
            </a:endParaRPr>
          </a:p>
          <a:p>
            <a:endParaRPr 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5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5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5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5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5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5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6" dur="5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7" dur="5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8" dur="5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3" dur="5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4" dur="5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5" dur="50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0" dur="5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1" dur="5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2" dur="50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500430" y="2428868"/>
            <a:ext cx="1985970" cy="914400"/>
          </a:xfrm>
          <a:prstGeom prst="rect">
            <a:avLst/>
          </a:prstGeom>
          <a:solidFill>
            <a:schemeClr val="bg1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7030A0"/>
                </a:solidFill>
              </a:rPr>
              <a:t>СТРУКТУРА ГРУППОВОГО СБОРА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8" name="Стрелка вверх 7"/>
          <p:cNvSpPr/>
          <p:nvPr/>
        </p:nvSpPr>
        <p:spPr>
          <a:xfrm>
            <a:off x="4429124" y="1571612"/>
            <a:ext cx="198880" cy="621218"/>
          </a:xfrm>
          <a:prstGeom prst="upArrow">
            <a:avLst/>
          </a:prstGeom>
          <a:solidFill>
            <a:schemeClr val="bg1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верх 8"/>
          <p:cNvSpPr/>
          <p:nvPr/>
        </p:nvSpPr>
        <p:spPr>
          <a:xfrm rot="2376254" flipH="1">
            <a:off x="5618882" y="1634851"/>
            <a:ext cx="216231" cy="671972"/>
          </a:xfrm>
          <a:prstGeom prst="upArrow">
            <a:avLst/>
          </a:prstGeom>
          <a:solidFill>
            <a:schemeClr val="bg1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верх 14"/>
          <p:cNvSpPr/>
          <p:nvPr/>
        </p:nvSpPr>
        <p:spPr>
          <a:xfrm rot="8355009">
            <a:off x="5731154" y="3379980"/>
            <a:ext cx="253458" cy="800250"/>
          </a:xfrm>
          <a:prstGeom prst="upArrow">
            <a:avLst/>
          </a:prstGeom>
          <a:solidFill>
            <a:schemeClr val="bg1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верх 15"/>
          <p:cNvSpPr/>
          <p:nvPr/>
        </p:nvSpPr>
        <p:spPr>
          <a:xfrm rot="18990579">
            <a:off x="2988750" y="1628412"/>
            <a:ext cx="228811" cy="680311"/>
          </a:xfrm>
          <a:prstGeom prst="upArrow">
            <a:avLst/>
          </a:prstGeom>
          <a:solidFill>
            <a:schemeClr val="bg1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>
            <a:off x="5715008" y="2643182"/>
            <a:ext cx="928694" cy="270318"/>
          </a:xfrm>
          <a:prstGeom prst="rightArrow">
            <a:avLst/>
          </a:prstGeom>
          <a:solidFill>
            <a:schemeClr val="bg1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низ 17"/>
          <p:cNvSpPr/>
          <p:nvPr/>
        </p:nvSpPr>
        <p:spPr>
          <a:xfrm rot="21287455">
            <a:off x="4820809" y="3579984"/>
            <a:ext cx="213630" cy="769601"/>
          </a:xfrm>
          <a:prstGeom prst="downArrow">
            <a:avLst/>
          </a:prstGeom>
          <a:solidFill>
            <a:schemeClr val="bg1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верх 19"/>
          <p:cNvSpPr/>
          <p:nvPr/>
        </p:nvSpPr>
        <p:spPr>
          <a:xfrm rot="13820442">
            <a:off x="2860052" y="3233289"/>
            <a:ext cx="275584" cy="878523"/>
          </a:xfrm>
          <a:prstGeom prst="upArrow">
            <a:avLst/>
          </a:prstGeom>
          <a:solidFill>
            <a:schemeClr val="bg1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лево 20"/>
          <p:cNvSpPr/>
          <p:nvPr/>
        </p:nvSpPr>
        <p:spPr>
          <a:xfrm>
            <a:off x="2428860" y="2714620"/>
            <a:ext cx="835532" cy="341756"/>
          </a:xfrm>
          <a:prstGeom prst="leftArrow">
            <a:avLst/>
          </a:prstGeom>
          <a:solidFill>
            <a:schemeClr val="bg1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3286116" y="571480"/>
            <a:ext cx="2286016" cy="914400"/>
          </a:xfrm>
          <a:prstGeom prst="ellipse">
            <a:avLst/>
          </a:prstGeom>
          <a:solidFill>
            <a:schemeClr val="bg1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7030A0"/>
                </a:solidFill>
              </a:rPr>
              <a:t>ПОЗЫВНЫЕ</a:t>
            </a:r>
          </a:p>
          <a:p>
            <a:pPr algn="ctr"/>
            <a:r>
              <a:rPr lang="ru-RU" sz="1400" dirty="0" smtClean="0">
                <a:solidFill>
                  <a:srgbClr val="7030A0"/>
                </a:solidFill>
              </a:rPr>
              <a:t>ДЛЯ УТРЕННЕГО</a:t>
            </a:r>
          </a:p>
          <a:p>
            <a:pPr algn="ctr"/>
            <a:r>
              <a:rPr lang="ru-RU" sz="1400" dirty="0" smtClean="0">
                <a:solidFill>
                  <a:srgbClr val="7030A0"/>
                </a:solidFill>
              </a:rPr>
              <a:t>СБОРА</a:t>
            </a:r>
            <a:endParaRPr lang="ru-RU" sz="1400" dirty="0">
              <a:solidFill>
                <a:srgbClr val="7030A0"/>
              </a:solidFill>
            </a:endParaRPr>
          </a:p>
        </p:txBody>
      </p:sp>
      <p:sp>
        <p:nvSpPr>
          <p:cNvPr id="23" name="Овал 22"/>
          <p:cNvSpPr/>
          <p:nvPr/>
        </p:nvSpPr>
        <p:spPr>
          <a:xfrm>
            <a:off x="5786446" y="857232"/>
            <a:ext cx="2500330" cy="771524"/>
          </a:xfrm>
          <a:prstGeom prst="ellipse">
            <a:avLst/>
          </a:prstGeom>
          <a:solidFill>
            <a:schemeClr val="bg1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7030A0"/>
                </a:solidFill>
              </a:rPr>
              <a:t>ОРГАНИЗАЦИЯ КРУГА</a:t>
            </a:r>
            <a:endParaRPr lang="ru-RU" sz="1400" dirty="0">
              <a:solidFill>
                <a:srgbClr val="7030A0"/>
              </a:solidFill>
            </a:endParaRPr>
          </a:p>
        </p:txBody>
      </p:sp>
      <p:sp>
        <p:nvSpPr>
          <p:cNvPr id="24" name="Овал 23"/>
          <p:cNvSpPr/>
          <p:nvPr/>
        </p:nvSpPr>
        <p:spPr>
          <a:xfrm>
            <a:off x="6786578" y="2357430"/>
            <a:ext cx="2357422" cy="914400"/>
          </a:xfrm>
          <a:prstGeom prst="ellipse">
            <a:avLst/>
          </a:prstGeom>
          <a:solidFill>
            <a:schemeClr val="bg1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7030A0"/>
                </a:solidFill>
              </a:rPr>
              <a:t>ПРИВЕТСВИЕ</a:t>
            </a:r>
            <a:endParaRPr lang="ru-RU" sz="1400" dirty="0">
              <a:solidFill>
                <a:srgbClr val="7030A0"/>
              </a:solidFill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5786446" y="4071942"/>
            <a:ext cx="2428892" cy="928694"/>
          </a:xfrm>
          <a:prstGeom prst="ellipse">
            <a:avLst/>
          </a:prstGeom>
          <a:solidFill>
            <a:schemeClr val="bg1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7030A0"/>
                </a:solidFill>
              </a:rPr>
              <a:t>НОВОСТИ</a:t>
            </a:r>
            <a:endParaRPr lang="ru-RU" sz="1400" dirty="0">
              <a:solidFill>
                <a:srgbClr val="7030A0"/>
              </a:solidFill>
            </a:endParaRPr>
          </a:p>
        </p:txBody>
      </p:sp>
      <p:sp>
        <p:nvSpPr>
          <p:cNvPr id="26" name="Овал 25"/>
          <p:cNvSpPr/>
          <p:nvPr/>
        </p:nvSpPr>
        <p:spPr>
          <a:xfrm>
            <a:off x="4214810" y="4500570"/>
            <a:ext cx="1557342" cy="914400"/>
          </a:xfrm>
          <a:prstGeom prst="ellipse">
            <a:avLst/>
          </a:prstGeom>
          <a:solidFill>
            <a:schemeClr val="bg1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7030A0"/>
                </a:solidFill>
              </a:rPr>
              <a:t>ОБМЕН</a:t>
            </a:r>
          </a:p>
          <a:p>
            <a:pPr algn="ctr"/>
            <a:r>
              <a:rPr lang="ru-RU" sz="1400" dirty="0" smtClean="0">
                <a:solidFill>
                  <a:srgbClr val="7030A0"/>
                </a:solidFill>
              </a:rPr>
              <a:t>ИНФОРМАЦИЕЙ</a:t>
            </a:r>
            <a:endParaRPr lang="ru-RU" sz="1400" dirty="0">
              <a:solidFill>
                <a:srgbClr val="7030A0"/>
              </a:solidFill>
            </a:endParaRPr>
          </a:p>
        </p:txBody>
      </p:sp>
      <p:sp>
        <p:nvSpPr>
          <p:cNvPr id="27" name="Стрелка вниз 26"/>
          <p:cNvSpPr/>
          <p:nvPr/>
        </p:nvSpPr>
        <p:spPr>
          <a:xfrm rot="1003917">
            <a:off x="3623539" y="3513851"/>
            <a:ext cx="236312" cy="973306"/>
          </a:xfrm>
          <a:prstGeom prst="downArrow">
            <a:avLst/>
          </a:prstGeom>
          <a:solidFill>
            <a:schemeClr val="bg1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27"/>
          <p:cNvSpPr/>
          <p:nvPr/>
        </p:nvSpPr>
        <p:spPr>
          <a:xfrm>
            <a:off x="2500298" y="4572008"/>
            <a:ext cx="1500198" cy="1071570"/>
          </a:xfrm>
          <a:prstGeom prst="ellipse">
            <a:avLst/>
          </a:prstGeom>
          <a:solidFill>
            <a:schemeClr val="bg1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7030A0"/>
                </a:solidFill>
              </a:rPr>
              <a:t>ДИНАМИЧЕСКАЯ ПАУЗА</a:t>
            </a:r>
            <a:endParaRPr lang="ru-RU" sz="1400" dirty="0">
              <a:solidFill>
                <a:srgbClr val="7030A0"/>
              </a:solidFill>
            </a:endParaRPr>
          </a:p>
        </p:txBody>
      </p:sp>
      <p:sp>
        <p:nvSpPr>
          <p:cNvPr id="29" name="Овал 28"/>
          <p:cNvSpPr/>
          <p:nvPr/>
        </p:nvSpPr>
        <p:spPr>
          <a:xfrm>
            <a:off x="714348" y="4071942"/>
            <a:ext cx="1843094" cy="1000132"/>
          </a:xfrm>
          <a:prstGeom prst="ellipse">
            <a:avLst/>
          </a:prstGeom>
          <a:solidFill>
            <a:schemeClr val="bg1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7030A0"/>
                </a:solidFill>
              </a:rPr>
              <a:t>ПОПОЛНЕНИЕ КОПИЛКИ</a:t>
            </a:r>
            <a:endParaRPr lang="ru-RU" sz="1200" dirty="0">
              <a:solidFill>
                <a:srgbClr val="7030A0"/>
              </a:solidFill>
            </a:endParaRPr>
          </a:p>
        </p:txBody>
      </p:sp>
      <p:sp>
        <p:nvSpPr>
          <p:cNvPr id="30" name="Овал 29"/>
          <p:cNvSpPr/>
          <p:nvPr/>
        </p:nvSpPr>
        <p:spPr>
          <a:xfrm>
            <a:off x="0" y="2571744"/>
            <a:ext cx="2343128" cy="914400"/>
          </a:xfrm>
          <a:prstGeom prst="ellipse">
            <a:avLst/>
          </a:prstGeom>
          <a:solidFill>
            <a:schemeClr val="bg1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7030A0"/>
                </a:solidFill>
              </a:rPr>
              <a:t>БЕСЕДЫ ПО</a:t>
            </a:r>
          </a:p>
          <a:p>
            <a:pPr algn="ctr"/>
            <a:r>
              <a:rPr lang="ru-RU" sz="1400" dirty="0" smtClean="0">
                <a:solidFill>
                  <a:srgbClr val="7030A0"/>
                </a:solidFill>
              </a:rPr>
              <a:t>ТЕМЕ</a:t>
            </a:r>
          </a:p>
          <a:p>
            <a:pPr algn="ctr"/>
            <a:r>
              <a:rPr lang="ru-RU" sz="1400" dirty="0" smtClean="0">
                <a:solidFill>
                  <a:srgbClr val="7030A0"/>
                </a:solidFill>
              </a:rPr>
              <a:t>ПРОЕКТА</a:t>
            </a:r>
            <a:endParaRPr lang="ru-RU" sz="1400" dirty="0">
              <a:solidFill>
                <a:srgbClr val="7030A0"/>
              </a:solidFill>
            </a:endParaRPr>
          </a:p>
        </p:txBody>
      </p:sp>
      <p:sp>
        <p:nvSpPr>
          <p:cNvPr id="31" name="Овал 30"/>
          <p:cNvSpPr/>
          <p:nvPr/>
        </p:nvSpPr>
        <p:spPr>
          <a:xfrm>
            <a:off x="285720" y="642918"/>
            <a:ext cx="2557474" cy="1071570"/>
          </a:xfrm>
          <a:prstGeom prst="ellipse">
            <a:avLst/>
          </a:prstGeom>
          <a:solidFill>
            <a:schemeClr val="bg1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7030A0"/>
                </a:solidFill>
              </a:rPr>
              <a:t>ПРЕДСТАВЛЕНИЕ ПРАВА ВЫБОРА ЦЕНТРА АКТИВНОСТИ</a:t>
            </a:r>
            <a:endParaRPr lang="ru-RU" sz="14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3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3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3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2" animBg="1"/>
      <p:bldP spid="22" grpId="0" animBg="1"/>
      <p:bldP spid="23" grpId="0" animBg="1"/>
      <p:bldP spid="24" grpId="1" animBg="1"/>
      <p:bldP spid="25" grpId="0" animBg="1"/>
      <p:bldP spid="26" grpId="0" animBg="1"/>
      <p:bldP spid="28" grpId="0" animBg="1"/>
      <p:bldP spid="29" grpId="0" animBg="1"/>
      <p:bldP spid="30" grpId="0" animBg="1"/>
      <p:bldP spid="3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ru-RU" sz="3600" dirty="0" smtClean="0">
                <a:solidFill>
                  <a:srgbClr val="7030A0"/>
                </a:solidFill>
              </a:rPr>
              <a:t>НАЗНАЧЕНИЕ ГРУППОВОГО СБОРА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67544" y="1353542"/>
            <a:ext cx="8388424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1600" b="1" dirty="0" smtClean="0">
                <a:solidFill>
                  <a:srgbClr val="7030A0"/>
                </a:solidFill>
              </a:rPr>
              <a:t>В СОЗДАНИИ ОБЩНОСТИ ДЕТЕЙ И ВЗРОСЛЫХ;</a:t>
            </a:r>
          </a:p>
          <a:p>
            <a:pPr marL="285750" indent="-285750">
              <a:buFontTx/>
              <a:buChar char="-"/>
            </a:pPr>
            <a:r>
              <a:rPr lang="ru-RU" sz="1600" b="1" dirty="0" smtClean="0">
                <a:solidFill>
                  <a:srgbClr val="7030A0"/>
                </a:solidFill>
              </a:rPr>
              <a:t>- В ВОСПИТАНИИ УВАЖЕНИЯ И ИНТЕРЕСА К ЛИЧНОСТИ КАЖДОГО ЧЛЕНА ГРУППЫ, К ЕГО ИНДИВИДУАЛЬНЫМ ОСОБЕННОСТЯМ;</a:t>
            </a:r>
          </a:p>
          <a:p>
            <a:pPr marL="285750" indent="-285750">
              <a:buFontTx/>
              <a:buChar char="-"/>
            </a:pPr>
            <a:r>
              <a:rPr lang="ru-RU" sz="1600" b="1" dirty="0" smtClean="0">
                <a:solidFill>
                  <a:srgbClr val="7030A0"/>
                </a:solidFill>
              </a:rPr>
              <a:t>В УМЕНИИ РАСПОЗНАТЬ, ОПРЕДЕЛЯТЬ СЛОВОМ И КОРРЕКТИРОВАТЬ ЭМОЦИОНАЛЬНОЕ СОСТОЯНИЕ СВОЁ И ДРУГИХ ЛЮДЕЙ, ВЫБИРАТЬ АДЕКВАТНЫЕ СТРАТЕГИИ ДЛЯ ПОДДЕРЖКИ ДРУГ ДРУГА;</a:t>
            </a:r>
          </a:p>
          <a:p>
            <a:pPr marL="285750" indent="-285750">
              <a:buFontTx/>
              <a:buChar char="-"/>
            </a:pPr>
            <a:r>
              <a:rPr lang="ru-RU" sz="1600" b="1" dirty="0" smtClean="0">
                <a:solidFill>
                  <a:srgbClr val="7030A0"/>
                </a:solidFill>
              </a:rPr>
              <a:t>В СОВЕРШЕНСТВОВАНИИ НАВЫКОВ И КУЛЬТУРЫ ОБЩЕНИЯ (УМЕНИЕ ИСПОЛЬЗОВАТЬ РАЗЛИЧНЫЕ ФОРМЫ ПРИВЕТСТВИЙ, КОМПЛИМЕНТОВ);</a:t>
            </a:r>
          </a:p>
          <a:p>
            <a:pPr marL="285750" indent="-285750">
              <a:buFontTx/>
              <a:buChar char="-"/>
            </a:pPr>
            <a:r>
              <a:rPr lang="ru-RU" sz="1600" b="1" dirty="0" smtClean="0">
                <a:solidFill>
                  <a:srgbClr val="7030A0"/>
                </a:solidFill>
              </a:rPr>
              <a:t>В СОЗДАНИИ ЭМОЦИОНАЛЬНОГО НАСТРОЯ (ПОЗИТИВНОГО, ДЕЛОВОГО);</a:t>
            </a:r>
          </a:p>
          <a:p>
            <a:pPr marL="285750" indent="-285750">
              <a:buFontTx/>
              <a:buChar char="-"/>
            </a:pPr>
            <a:r>
              <a:rPr lang="ru-RU" sz="1600" b="1" dirty="0" smtClean="0">
                <a:solidFill>
                  <a:srgbClr val="7030A0"/>
                </a:solidFill>
              </a:rPr>
              <a:t>В РАЗВИТИИ РЕЧИ И КОММУНИКАТИВНЫХ УМЕНИЙ: ВЫСКАЗЫВАТЬ СУЖДЕНИЯ, АРГУМЕНТИРОВАТЬ СВОИ ИДЕИ, ОТСТАИВАТЬ ТОЧКУ ЗРЕНИЯ; ВЫБИРАТЬ ИЗ ЛИЧНОГО ОПЫТА НАИБОЛЕЕ ЗНАЧИМЫЕ, ИНТЕРЕСНЫЕ СОБЫТИЯ, РАССКАЗЫВАТЬ О НИХ КРАТКО, НО ПОСЛЕДОВАТЕЛЬНО И ЛОГИЧНО, ВНИМАТЕЛЬНО СЛУШАТЬ И ПРОЯВЛЯТЬ КОНСТРУКТИВНОЕ ОТНОШЕНИЕ К МНЕНИЮ ДРУГИХ;</a:t>
            </a:r>
          </a:p>
          <a:p>
            <a:pPr marL="285750" indent="-285750">
              <a:buFontTx/>
              <a:buChar char="-"/>
            </a:pPr>
            <a:r>
              <a:rPr lang="ru-RU" sz="1600" b="1" dirty="0" smtClean="0">
                <a:solidFill>
                  <a:srgbClr val="7030A0"/>
                </a:solidFill>
              </a:rPr>
              <a:t>В РАЗВИТИИ СПОСОБНОСТЕЙ ВЫБИРАТЬ, ПЛАНИРОВАТЬ СОБСТВЕННУЮ ДЕЯТЕЛЬНОСТЬ, ДОГОВАРИВАТЬСЯ С ДРУГИМИ О СОВМЕСТНОЙ ДЕЯТЕЛЬНОСТИ, РАСПРЕДЕЛЯТЬ РОЛИ И ОБЯЗАННОСТИ, ТО ЕСТЬ</a:t>
            </a:r>
            <a:r>
              <a:rPr lang="ru-RU" sz="1600" b="1" smtClean="0">
                <a:solidFill>
                  <a:srgbClr val="7030A0"/>
                </a:solidFill>
              </a:rPr>
              <a:t>, РАЗВИТИЕ У </a:t>
            </a:r>
            <a:r>
              <a:rPr lang="ru-RU" sz="1600" b="1" dirty="0" smtClean="0">
                <a:solidFill>
                  <a:srgbClr val="7030A0"/>
                </a:solidFill>
              </a:rPr>
              <a:t>ДЕТЕЙ </a:t>
            </a:r>
            <a:r>
              <a:rPr lang="ru-RU" sz="1600" b="1" smtClean="0">
                <a:solidFill>
                  <a:srgbClr val="7030A0"/>
                </a:solidFill>
              </a:rPr>
              <a:t>КЛЮЧЕВЫХ КОМПЕТЕНТНОСТЕЙ;</a:t>
            </a:r>
            <a:endParaRPr lang="ru-RU" sz="1600" b="1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158" y="357167"/>
            <a:ext cx="8229600" cy="928694"/>
          </a:xfrm>
        </p:spPr>
        <p:txBody>
          <a:bodyPr/>
          <a:lstStyle/>
          <a:p>
            <a:pPr lvl="3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928794" y="428604"/>
            <a:ext cx="5429288" cy="914400"/>
          </a:xfrm>
          <a:prstGeom prst="roundRect">
            <a:avLst/>
          </a:prstGeom>
          <a:solidFill>
            <a:schemeClr val="bg1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ПРИНЦИПЫ ОРГАНИЗАЦИИ И ПРОВЕДЕНИЕ ГРУППОВОГО СБОРА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2071670" y="1785926"/>
            <a:ext cx="357190" cy="978408"/>
          </a:xfrm>
          <a:prstGeom prst="downArrow">
            <a:avLst/>
          </a:prstGeom>
          <a:solidFill>
            <a:schemeClr val="bg1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4286248" y="1643050"/>
            <a:ext cx="285752" cy="2071702"/>
          </a:xfrm>
          <a:prstGeom prst="downArrow">
            <a:avLst/>
          </a:prstGeom>
          <a:solidFill>
            <a:schemeClr val="bg1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6786578" y="1785926"/>
            <a:ext cx="285752" cy="978408"/>
          </a:xfrm>
          <a:prstGeom prst="downArrow">
            <a:avLst/>
          </a:prstGeom>
          <a:solidFill>
            <a:schemeClr val="bg1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85786" y="3071810"/>
            <a:ext cx="2628912" cy="500066"/>
          </a:xfrm>
          <a:prstGeom prst="rect">
            <a:avLst/>
          </a:prstGeom>
          <a:solidFill>
            <a:schemeClr val="bg1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7030A0"/>
                </a:solidFill>
              </a:rPr>
              <a:t>ОТКРЫТОСТИ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928926" y="4786322"/>
            <a:ext cx="2786082" cy="571504"/>
          </a:xfrm>
          <a:prstGeom prst="rect">
            <a:avLst/>
          </a:prstGeom>
          <a:solidFill>
            <a:schemeClr val="bg1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7030A0"/>
                </a:solidFill>
              </a:rPr>
              <a:t>ДИАЛОГИЧНОСТИ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357818" y="3214686"/>
            <a:ext cx="3500462" cy="914400"/>
          </a:xfrm>
          <a:prstGeom prst="rect">
            <a:avLst/>
          </a:prstGeom>
          <a:solidFill>
            <a:schemeClr val="bg1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7030A0"/>
                </a:solidFill>
              </a:rPr>
              <a:t>РЕФЛЕКСИВНОСТИ</a:t>
            </a:r>
            <a:endParaRPr lang="ru-RU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1" dur="5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2" dur="5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3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1" animBg="1"/>
      <p:bldP spid="8" grpId="0" animBg="1"/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335142"/>
            <a:ext cx="885828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Основными задачами утреннего сбора являются: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• установление комфортного социально-психологического климата в детском коллективе через свободное общение со сверстниками;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• развитие самостоятельности, самоорганизации;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• развитие коммуникативных умений – умение говорить и слушать.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• создание позитивной атмосферы в группе (это и доверие друг к другу, и доброжелательное отношение к товарищам, честность, равенство.)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+mn-lt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5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5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146521"/>
            <a:ext cx="8064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+mn-lt"/>
              </a:rPr>
              <a:t>ПРИМЕРЫ ОБРАЗОВАТЕЛЬНЫХ ЗАДАЧ </a:t>
            </a:r>
          </a:p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+mn-lt"/>
              </a:rPr>
              <a:t>ДЛЯ РАЗВИТИЯ ДЕТЕЙ  МЛАДШЕГО ВОЗРАСТА</a:t>
            </a:r>
            <a:endParaRPr lang="ru-RU" sz="2400" b="1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2792" y="1124744"/>
            <a:ext cx="8598415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ru-RU" sz="2000" b="1" dirty="0" smtClean="0">
                <a:solidFill>
                  <a:srgbClr val="7030A0"/>
                </a:solidFill>
                <a:latin typeface="+mn-lt"/>
              </a:rPr>
              <a:t>учиться делать выбор и принимать решения (я хочу рисовать, играть);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ru-RU" sz="2000" b="1" dirty="0">
                <a:solidFill>
                  <a:srgbClr val="7030A0"/>
                </a:solidFill>
                <a:latin typeface="+mn-lt"/>
              </a:rPr>
              <a:t>у</a:t>
            </a:r>
            <a:r>
              <a:rPr lang="ru-RU" sz="2000" b="1" dirty="0" smtClean="0">
                <a:solidFill>
                  <a:srgbClr val="7030A0"/>
                </a:solidFill>
                <a:latin typeface="+mn-lt"/>
              </a:rPr>
              <a:t>читься ставить цель (я буду строить дом);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ru-RU" sz="2000" b="1" dirty="0">
                <a:solidFill>
                  <a:srgbClr val="7030A0"/>
                </a:solidFill>
                <a:latin typeface="+mn-lt"/>
              </a:rPr>
              <a:t>у</a:t>
            </a:r>
            <a:r>
              <a:rPr lang="ru-RU" sz="2000" b="1" dirty="0" smtClean="0">
                <a:solidFill>
                  <a:srgbClr val="7030A0"/>
                </a:solidFill>
                <a:latin typeface="+mn-lt"/>
              </a:rPr>
              <a:t>читься определять словами свои чувства, желания (мне весело, я обиделся, я хочу отдохнуть);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ru-RU" sz="2000" b="1" dirty="0">
                <a:solidFill>
                  <a:srgbClr val="7030A0"/>
                </a:solidFill>
                <a:latin typeface="+mn-lt"/>
              </a:rPr>
              <a:t>у</a:t>
            </a:r>
            <a:r>
              <a:rPr lang="ru-RU" sz="2000" b="1" dirty="0" smtClean="0">
                <a:solidFill>
                  <a:srgbClr val="7030A0"/>
                </a:solidFill>
                <a:latin typeface="+mn-lt"/>
              </a:rPr>
              <a:t>читься говорить предложениями;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ru-RU" sz="2000" b="1" dirty="0">
                <a:solidFill>
                  <a:srgbClr val="7030A0"/>
                </a:solidFill>
                <a:latin typeface="+mn-lt"/>
              </a:rPr>
              <a:t>у</a:t>
            </a:r>
            <a:r>
              <a:rPr lang="ru-RU" sz="2000" b="1" dirty="0" smtClean="0">
                <a:solidFill>
                  <a:srgbClr val="7030A0"/>
                </a:solidFill>
                <a:latin typeface="+mn-lt"/>
              </a:rPr>
              <a:t>читься различать и называть признаки предметов (цвет, форма, величина, пространственные положения);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ru-RU" sz="2000" b="1" dirty="0">
                <a:solidFill>
                  <a:srgbClr val="7030A0"/>
                </a:solidFill>
                <a:latin typeface="+mn-lt"/>
              </a:rPr>
              <a:t>у</a:t>
            </a:r>
            <a:r>
              <a:rPr lang="ru-RU" sz="2000" b="1" dirty="0" smtClean="0">
                <a:solidFill>
                  <a:srgbClr val="7030A0"/>
                </a:solidFill>
                <a:latin typeface="+mn-lt"/>
              </a:rPr>
              <a:t>читься устанавливать и поддерживать отношения с разными людьми ( сверстниками, старшими и взрослыми</a:t>
            </a:r>
            <a:r>
              <a:rPr lang="ru-RU" sz="2000" b="1" dirty="0" smtClean="0">
                <a:solidFill>
                  <a:srgbClr val="7030A0"/>
                </a:solidFill>
                <a:latin typeface="+mn-lt"/>
              </a:rPr>
              <a:t>).</a:t>
            </a:r>
            <a:endParaRPr lang="ru-RU" sz="2000" b="1" dirty="0" smtClean="0">
              <a:solidFill>
                <a:srgbClr val="7030A0"/>
              </a:solidFill>
              <a:latin typeface="+mn-lt"/>
            </a:endParaRPr>
          </a:p>
          <a:p>
            <a:pPr marL="285750" indent="-285750">
              <a:lnSpc>
                <a:spcPct val="150000"/>
              </a:lnSpc>
              <a:buFontTx/>
              <a:buChar char="-"/>
            </a:pPr>
            <a:endParaRPr lang="ru-RU" sz="20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5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5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theme/theme1.xml><?xml version="1.0" encoding="utf-8"?>
<a:theme xmlns:a="http://schemas.openxmlformats.org/drawingml/2006/main" name="43335_shk">
  <a:themeElements>
    <a:clrScheme name="елочный">
      <a:dk1>
        <a:srgbClr val="003300"/>
      </a:dk1>
      <a:lt1>
        <a:srgbClr val="99FF99"/>
      </a:lt1>
      <a:dk2>
        <a:srgbClr val="006600"/>
      </a:dk2>
      <a:lt2>
        <a:srgbClr val="99FF66"/>
      </a:lt2>
      <a:accent1>
        <a:srgbClr val="FFFF00"/>
      </a:accent1>
      <a:accent2>
        <a:srgbClr val="66FF33"/>
      </a:accent2>
      <a:accent3>
        <a:srgbClr val="009900"/>
      </a:accent3>
      <a:accent4>
        <a:srgbClr val="FFFF99"/>
      </a:accent4>
      <a:accent5>
        <a:srgbClr val="6600FF"/>
      </a:accent5>
      <a:accent6>
        <a:srgbClr val="CCFF33"/>
      </a:accent6>
      <a:hlink>
        <a:srgbClr val="0000FF"/>
      </a:hlink>
      <a:folHlink>
        <a:srgbClr val="00CC66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43335_shk</Template>
  <TotalTime>279</TotalTime>
  <Words>837</Words>
  <Application>Microsoft Office PowerPoint</Application>
  <PresentationFormat>Экран (4:3)</PresentationFormat>
  <Paragraphs>82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43335_shk</vt:lpstr>
      <vt:lpstr>Презентация PowerPoint</vt:lpstr>
      <vt:lpstr>ГРУППОВОЙ СБОР – ЭТО ВРЕМЯ И МЕСТО ЕСТЕСТВЕННОГО ФОРМИРОВАНИЯ И ПОЯВЛЕНИЯ КЛЮЧЕВЫХ КОМПЕТЕНТНОСТЕЙ</vt:lpstr>
      <vt:lpstr>ЕЖЕДНЕВНЫЕ ИГРЫ, ОБЩЕНИЯ, УЧАСТИЕ В СОВМЕСТНЫХ ДЕЛАХ ОБЕСПЕЧИВАЮТ КАЖДОМУ РЕБЕНКУ ВОЗМОЖНОСТЬ РЕАЛИЗАЦИИ ЕГО КОМПЕТЕНЦИЙ (ПРАВ), ПРИОБРЕТЕНИЯ И ДЕМОНСТРАЦИИ НАЧАЛ КЛЮЧЕВЫХ КОМПЕТЕНТНОСТЕЙ</vt:lpstr>
      <vt:lpstr>САМЫМ ЕСТЕСТВЕННЫМ ОБРАЗОМ ЭТИ ВИДЫ КЛЮЧЕВЫХ КОМПЕТЕНТНОСТЕЙ ФОРМИРУЮТСЯ ВО ВРЕМЯ ГРУППОВОГО СБОРА</vt:lpstr>
      <vt:lpstr>Презентация PowerPoint</vt:lpstr>
      <vt:lpstr>НАЗНАЧЕНИЕ ГРУППОВОГО СБОРА</vt:lpstr>
      <vt:lpstr>Презентация PowerPoint</vt:lpstr>
      <vt:lpstr>Презентация PowerPoint</vt:lpstr>
      <vt:lpstr>Презентация PowerPoint</vt:lpstr>
      <vt:lpstr>Презентация PowerPoint</vt:lpstr>
      <vt:lpstr>РОЛЬ РЕБЕНКА В ГРУППОВОМ СБОРЕ</vt:lpstr>
      <vt:lpstr>РОЛЬ ВОСПИТАТЕЛЯ В ГРУППОВОМ СБОРЕ</vt:lpstr>
      <vt:lpstr>СПАСИБО ЗА ВНИМАНИЕ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Uzer</dc:creator>
  <cp:lastModifiedBy>DNA7 X86</cp:lastModifiedBy>
  <cp:revision>28</cp:revision>
  <dcterms:created xsi:type="dcterms:W3CDTF">2016-04-07T11:52:09Z</dcterms:created>
  <dcterms:modified xsi:type="dcterms:W3CDTF">2016-04-19T16:47:35Z</dcterms:modified>
</cp:coreProperties>
</file>