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76" r:id="rId4"/>
    <p:sldId id="277" r:id="rId5"/>
    <p:sldId id="278" r:id="rId6"/>
    <p:sldId id="279" r:id="rId7"/>
    <p:sldId id="289" r:id="rId8"/>
    <p:sldId id="290" r:id="rId9"/>
    <p:sldId id="291" r:id="rId10"/>
    <p:sldId id="292" r:id="rId11"/>
    <p:sldId id="293" r:id="rId12"/>
    <p:sldId id="280" r:id="rId13"/>
    <p:sldId id="282" r:id="rId14"/>
    <p:sldId id="284" r:id="rId15"/>
    <p:sldId id="283" r:id="rId16"/>
    <p:sldId id="281" r:id="rId17"/>
    <p:sldId id="285" r:id="rId18"/>
    <p:sldId id="286" r:id="rId19"/>
    <p:sldId id="270" r:id="rId20"/>
    <p:sldId id="258" r:id="rId21"/>
    <p:sldId id="259" r:id="rId22"/>
    <p:sldId id="261" r:id="rId23"/>
    <p:sldId id="260" r:id="rId24"/>
    <p:sldId id="266" r:id="rId25"/>
    <p:sldId id="265" r:id="rId26"/>
    <p:sldId id="262" r:id="rId27"/>
    <p:sldId id="263" r:id="rId28"/>
    <p:sldId id="267" r:id="rId29"/>
    <p:sldId id="268" r:id="rId30"/>
    <p:sldId id="295" r:id="rId31"/>
    <p:sldId id="26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108" y="-9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6" name="TextBox 5"/>
          <p:cNvSpPr txBox="1"/>
          <p:nvPr/>
        </p:nvSpPr>
        <p:spPr>
          <a:xfrm>
            <a:off x="1475656" y="1700808"/>
            <a:ext cx="6480720" cy="4708981"/>
          </a:xfrm>
          <a:prstGeom prst="rect">
            <a:avLst/>
          </a:prstGeom>
          <a:noFill/>
        </p:spPr>
        <p:txBody>
          <a:bodyPr wrap="square" rtlCol="0">
            <a:spAutoFit/>
          </a:bodyPr>
          <a:lstStyle/>
          <a:p>
            <a:pPr algn="ctr"/>
            <a:endParaRPr lang="ru-RU" sz="4000" dirty="0" smtClean="0">
              <a:solidFill>
                <a:srgbClr val="002060"/>
              </a:solidFill>
              <a:latin typeface="Gungsuh" pitchFamily="18" charset="-127"/>
              <a:ea typeface="Gungsuh" pitchFamily="18" charset="-127"/>
            </a:endParaRPr>
          </a:p>
          <a:p>
            <a:pPr algn="ctr"/>
            <a:r>
              <a:rPr lang="ru-RU" sz="4000" dirty="0" smtClean="0">
                <a:solidFill>
                  <a:srgbClr val="002060"/>
                </a:solidFill>
                <a:latin typeface="Gungsuh" pitchFamily="18" charset="-127"/>
                <a:ea typeface="Gungsuh" pitchFamily="18" charset="-127"/>
              </a:rPr>
              <a:t>Взаимодействие семьи и </a:t>
            </a:r>
            <a:r>
              <a:rPr lang="ru-RU" sz="4000" dirty="0" err="1" smtClean="0">
                <a:solidFill>
                  <a:srgbClr val="002060"/>
                </a:solidFill>
                <a:latin typeface="Gungsuh" pitchFamily="18" charset="-127"/>
                <a:ea typeface="Gungsuh" pitchFamily="18" charset="-127"/>
              </a:rPr>
              <a:t>доу</a:t>
            </a:r>
            <a:r>
              <a:rPr lang="ru-RU" sz="4000" dirty="0" smtClean="0">
                <a:solidFill>
                  <a:srgbClr val="002060"/>
                </a:solidFill>
                <a:latin typeface="Gungsuh" pitchFamily="18" charset="-127"/>
                <a:ea typeface="Gungsuh" pitchFamily="18" charset="-127"/>
              </a:rPr>
              <a:t>: фокус на образовательные результаты ребенка</a:t>
            </a:r>
          </a:p>
          <a:p>
            <a:pPr algn="ctr"/>
            <a:endParaRPr lang="ru-RU" sz="4000" dirty="0" smtClean="0">
              <a:solidFill>
                <a:srgbClr val="002060"/>
              </a:solidFill>
              <a:latin typeface="Gungsuh" pitchFamily="18" charset="-127"/>
              <a:ea typeface="Gungsuh" pitchFamily="18" charset="-127"/>
            </a:endParaRPr>
          </a:p>
          <a:p>
            <a:pPr algn="ctr"/>
            <a:endParaRPr lang="ru-RU" sz="4000" dirty="0" smtClean="0">
              <a:solidFill>
                <a:srgbClr val="002060"/>
              </a:solidFill>
              <a:latin typeface="Gungsuh" pitchFamily="18" charset="-127"/>
              <a:ea typeface="Gungsuh" pitchFamily="18" charset="-127"/>
            </a:endParaRPr>
          </a:p>
          <a:p>
            <a:pPr algn="ctr"/>
            <a:r>
              <a:rPr lang="ru-RU" sz="2000" dirty="0" smtClean="0">
                <a:solidFill>
                  <a:srgbClr val="002060"/>
                </a:solidFill>
                <a:latin typeface="Gungsuh" pitchFamily="18" charset="-127"/>
                <a:ea typeface="Gungsuh" pitchFamily="18" charset="-127"/>
              </a:rPr>
              <a:t>Выполнили: Кирикова Ю.А, Доржиева Н.Н.</a:t>
            </a:r>
            <a:endParaRPr lang="ru-RU" sz="2000" dirty="0">
              <a:solidFill>
                <a:srgbClr val="002060"/>
              </a:solidFill>
              <a:latin typeface="Gungsuh" pitchFamily="18" charset="-127"/>
              <a:ea typeface="Gungsuh" pitchFamily="18" charset="-127"/>
            </a:endParaRPr>
          </a:p>
        </p:txBody>
      </p:sp>
      <p:sp>
        <p:nvSpPr>
          <p:cNvPr id="8" name="TextBox 7"/>
          <p:cNvSpPr txBox="1"/>
          <p:nvPr/>
        </p:nvSpPr>
        <p:spPr>
          <a:xfrm>
            <a:off x="611560" y="1196752"/>
            <a:ext cx="7272808" cy="923330"/>
          </a:xfrm>
          <a:prstGeom prst="rect">
            <a:avLst/>
          </a:prstGeom>
          <a:noFill/>
        </p:spPr>
        <p:txBody>
          <a:bodyPr wrap="square" rtlCol="0">
            <a:spAutoFit/>
          </a:bodyPr>
          <a:lstStyle/>
          <a:p>
            <a:pPr algn="ctr"/>
            <a:r>
              <a:rPr lang="ru-RU" dirty="0" smtClean="0"/>
              <a:t>Муниципальное автономное дошкольное образовательное учреждение</a:t>
            </a:r>
          </a:p>
          <a:p>
            <a:pPr algn="ctr"/>
            <a:r>
              <a:rPr lang="ru-RU" dirty="0" smtClean="0"/>
              <a:t>«Сосново –Озерский детский сад «Золотой ключик»</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5155" name="Прямая со стрелкой 8"/>
          <p:cNvSpPr>
            <a:spLocks/>
          </p:cNvSpPr>
          <p:nvPr/>
        </p:nvSpPr>
        <p:spPr bwMode="auto">
          <a:xfrm rot="5400000" flipV="1">
            <a:off x="3902075" y="1174750"/>
            <a:ext cx="1588" cy="1588"/>
          </a:xfrm>
          <a:prstGeom prst="bentConnector3">
            <a:avLst>
              <a:gd name="adj1" fmla="val 231400000"/>
            </a:avLst>
          </a:prstGeom>
          <a:noFill/>
          <a:ln w="9525">
            <a:solidFill>
              <a:srgbClr val="4F81BD"/>
            </a:solidFill>
            <a:miter lim="800000"/>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515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0" name="Rectangle 40"/>
          <p:cNvSpPr>
            <a:spLocks noChangeArrowheads="1"/>
          </p:cNvSpPr>
          <p:nvPr/>
        </p:nvSpPr>
        <p:spPr bwMode="auto">
          <a:xfrm>
            <a:off x="3348853" y="573614"/>
            <a:ext cx="2589170"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8125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4" name="Rectangle 44"/>
          <p:cNvSpPr>
            <a:spLocks noChangeArrowheads="1"/>
          </p:cNvSpPr>
          <p:nvPr/>
        </p:nvSpPr>
        <p:spPr bwMode="auto">
          <a:xfrm>
            <a:off x="71438"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r>
              <a:rPr kumimoji="0" lang="ru-RU" sz="1800" b="1"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48"/>
          <p:cNvSpPr>
            <a:spLocks noChangeArrowheads="1"/>
          </p:cNvSpPr>
          <p:nvPr/>
        </p:nvSpPr>
        <p:spPr bwMode="auto">
          <a:xfrm>
            <a:off x="0" y="19168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4" name="Таблица 23"/>
          <p:cNvGraphicFramePr>
            <a:graphicFrameLocks noGrp="1"/>
          </p:cNvGraphicFramePr>
          <p:nvPr/>
        </p:nvGraphicFramePr>
        <p:xfrm>
          <a:off x="323528" y="404664"/>
          <a:ext cx="8640960" cy="6193665"/>
        </p:xfrm>
        <a:graphic>
          <a:graphicData uri="http://schemas.openxmlformats.org/drawingml/2006/table">
            <a:tbl>
              <a:tblPr/>
              <a:tblGrid>
                <a:gridCol w="2298127"/>
                <a:gridCol w="6342833"/>
              </a:tblGrid>
              <a:tr h="48895">
                <a:tc gridSpan="2">
                  <a:txBody>
                    <a:bodyPr/>
                    <a:lstStyle/>
                    <a:p>
                      <a:pPr algn="ctr">
                        <a:lnSpc>
                          <a:spcPct val="107000"/>
                        </a:lnSpc>
                        <a:spcAft>
                          <a:spcPts val="800"/>
                        </a:spcAft>
                      </a:pPr>
                      <a:r>
                        <a:rPr lang="ru-RU" sz="300" b="1" dirty="0">
                          <a:solidFill>
                            <a:srgbClr val="000000"/>
                          </a:solidFill>
                          <a:latin typeface="Times New Roman"/>
                          <a:ea typeface="Times New Roman"/>
                          <a:cs typeface="Times New Roman"/>
                        </a:rPr>
                        <a:t>Перспективный план работы над проектом</a:t>
                      </a:r>
                      <a:endParaRPr lang="ru-RU" sz="200" dirty="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r>
              <a:tr h="6144770">
                <a:tc>
                  <a:txBody>
                    <a:bodyPr/>
                    <a:lstStyle/>
                    <a:p>
                      <a:pPr>
                        <a:lnSpc>
                          <a:spcPct val="107000"/>
                        </a:lnSpc>
                        <a:spcAft>
                          <a:spcPts val="800"/>
                        </a:spcAft>
                      </a:pPr>
                      <a:r>
                        <a:rPr lang="ru-RU" sz="1600" b="1" dirty="0">
                          <a:solidFill>
                            <a:srgbClr val="000000"/>
                          </a:solidFill>
                          <a:latin typeface="Times New Roman"/>
                          <a:ea typeface="Times New Roman"/>
                          <a:cs typeface="Times New Roman"/>
                        </a:rPr>
                        <a:t>Речевое развитие</a:t>
                      </a:r>
                      <a:endParaRPr lang="ru-RU" sz="1400" dirty="0">
                        <a:latin typeface="Calibri"/>
                        <a:ea typeface="Times New Roman"/>
                        <a:cs typeface="Times New Roman"/>
                      </a:endParaRPr>
                    </a:p>
                  </a:txBody>
                  <a:tcPr marL="13558" marR="13558" marT="0" marB="0">
                    <a:lnL w="38100" cap="flat" cmpd="sng" algn="ctr">
                      <a:solidFill>
                        <a:srgbClr val="4472C4"/>
                      </a:solidFill>
                      <a:prstDash val="solid"/>
                      <a:round/>
                      <a:headEnd type="none" w="med" len="med"/>
                      <a:tailEnd type="none" w="med" len="med"/>
                    </a:lnL>
                    <a:lnR w="3810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ru-RU" sz="1600" dirty="0">
                          <a:solidFill>
                            <a:srgbClr val="111111"/>
                          </a:solidFill>
                          <a:latin typeface="Times New Roman"/>
                          <a:ea typeface="Times New Roman"/>
                          <a:cs typeface="Times New Roman"/>
                        </a:rPr>
                        <a:t>-Знакомство с русскими народными сказками и </a:t>
                      </a:r>
                      <a:r>
                        <a:rPr lang="ru-RU" sz="1600" dirty="0" err="1">
                          <a:solidFill>
                            <a:srgbClr val="111111"/>
                          </a:solidFill>
                          <a:latin typeface="Times New Roman"/>
                          <a:ea typeface="Times New Roman"/>
                          <a:cs typeface="Times New Roman"/>
                        </a:rPr>
                        <a:t>потешками</a:t>
                      </a:r>
                      <a:r>
                        <a:rPr lang="ru-RU" sz="1600" dirty="0">
                          <a:solidFill>
                            <a:srgbClr val="111111"/>
                          </a:solidFill>
                          <a:latin typeface="Times New Roman"/>
                          <a:ea typeface="Times New Roman"/>
                          <a:cs typeface="Times New Roman"/>
                        </a:rPr>
                        <a:t>.</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 Рассматривание иллюстраций к сказкам и </a:t>
                      </a:r>
                      <a:r>
                        <a:rPr lang="ru-RU" sz="1600" dirty="0" err="1">
                          <a:solidFill>
                            <a:srgbClr val="111111"/>
                          </a:solidFill>
                          <a:latin typeface="Times New Roman"/>
                          <a:ea typeface="Times New Roman"/>
                          <a:cs typeface="Times New Roman"/>
                        </a:rPr>
                        <a:t>потешкам</a:t>
                      </a:r>
                      <a:r>
                        <a:rPr lang="ru-RU" sz="1600" dirty="0">
                          <a:solidFill>
                            <a:srgbClr val="111111"/>
                          </a:solidFill>
                          <a:latin typeface="Times New Roman"/>
                          <a:ea typeface="Times New Roman"/>
                          <a:cs typeface="Times New Roman"/>
                        </a:rPr>
                        <a:t>.</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-Показ настольного театра «Курочка Ряба», «Три медведя», «Маша и медведь».</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 Инсценировка «Репка», «Теремок»</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 Пальчиковый театр «Теремок», «Колобок»</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-Пересказ сказок с опорой на схемы.</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-"Петушок с семьёй"</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 Чтение и разучивание </a:t>
                      </a:r>
                      <a:r>
                        <a:rPr lang="ru-RU" sz="1600" dirty="0" err="1">
                          <a:solidFill>
                            <a:srgbClr val="111111"/>
                          </a:solidFill>
                          <a:latin typeface="Times New Roman"/>
                          <a:ea typeface="Times New Roman"/>
                          <a:cs typeface="Times New Roman"/>
                        </a:rPr>
                        <a:t>потешек</a:t>
                      </a:r>
                      <a:r>
                        <a:rPr lang="ru-RU" sz="1600" dirty="0">
                          <a:solidFill>
                            <a:srgbClr val="111111"/>
                          </a:solidFill>
                          <a:latin typeface="Times New Roman"/>
                          <a:ea typeface="Times New Roman"/>
                          <a:cs typeface="Times New Roman"/>
                        </a:rPr>
                        <a:t> </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-Пальчиковые игры: «Осень», «Вышли пальчики гулять», «Апельсин», «Сидит белки на тележке», «Капуста», «Мы ходили на базар», «Копаю, копаю лопатой снежок» и др.</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-ООД пересказ сказки К. Чуковского «Колобок», пересказ сказки «Лиса, заяц и петух», «У страха глаза велики», " Два жадных медвежонка" </a:t>
                      </a:r>
                      <a:r>
                        <a:rPr lang="ru-RU" sz="1600" dirty="0" err="1">
                          <a:solidFill>
                            <a:srgbClr val="000000"/>
                          </a:solidFill>
                          <a:latin typeface="Times New Roman"/>
                          <a:ea typeface="Times New Roman"/>
                          <a:cs typeface="Times New Roman"/>
                        </a:rPr>
                        <a:t>Снегурушка</a:t>
                      </a:r>
                      <a:r>
                        <a:rPr lang="ru-RU" sz="1600" dirty="0">
                          <a:solidFill>
                            <a:srgbClr val="000000"/>
                          </a:solidFill>
                          <a:latin typeface="Times New Roman"/>
                          <a:ea typeface="Times New Roman"/>
                          <a:cs typeface="Times New Roman"/>
                        </a:rPr>
                        <a:t> и лиса",рассматривание картины по теме «Осень»;</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Артикуляционная гимнастика: «Улыбка», «Хоботок», «Вкусное варенье», «Чистим зубы», «Шарик», «Гармошка», «Маляр», «Сказки про язычок"</a:t>
                      </a:r>
                      <a:endParaRPr lang="ru-RU" sz="1400" dirty="0">
                        <a:latin typeface="Calibri"/>
                        <a:ea typeface="Times New Roman"/>
                        <a:cs typeface="Times New Roman"/>
                      </a:endParaRPr>
                    </a:p>
                  </a:txBody>
                  <a:tcPr marL="13558" marR="13558" marT="0" marB="0">
                    <a:lnL w="38100" cap="flat" cmpd="sng" algn="ctr">
                      <a:solidFill>
                        <a:srgbClr val="4472C4"/>
                      </a:solidFill>
                      <a:prstDash val="solid"/>
                      <a:round/>
                      <a:headEnd type="none" w="med" len="med"/>
                      <a:tailEnd type="none" w="med" len="med"/>
                    </a:lnL>
                    <a:lnR w="3810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4472C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5547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5155" name="Прямая со стрелкой 8"/>
          <p:cNvSpPr>
            <a:spLocks/>
          </p:cNvSpPr>
          <p:nvPr/>
        </p:nvSpPr>
        <p:spPr bwMode="auto">
          <a:xfrm rot="5400000" flipV="1">
            <a:off x="3902075" y="1174750"/>
            <a:ext cx="1588" cy="1588"/>
          </a:xfrm>
          <a:prstGeom prst="bentConnector3">
            <a:avLst>
              <a:gd name="adj1" fmla="val 231400000"/>
            </a:avLst>
          </a:prstGeom>
          <a:noFill/>
          <a:ln w="9525">
            <a:solidFill>
              <a:srgbClr val="4F81BD"/>
            </a:solidFill>
            <a:miter lim="800000"/>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515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0" name="Rectangle 40"/>
          <p:cNvSpPr>
            <a:spLocks noChangeArrowheads="1"/>
          </p:cNvSpPr>
          <p:nvPr/>
        </p:nvSpPr>
        <p:spPr bwMode="auto">
          <a:xfrm>
            <a:off x="3348853" y="573614"/>
            <a:ext cx="2589170"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8125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4" name="Rectangle 44"/>
          <p:cNvSpPr>
            <a:spLocks noChangeArrowheads="1"/>
          </p:cNvSpPr>
          <p:nvPr/>
        </p:nvSpPr>
        <p:spPr bwMode="auto">
          <a:xfrm>
            <a:off x="71438"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r>
              <a:rPr kumimoji="0" lang="ru-RU" sz="1800" b="1"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48"/>
          <p:cNvSpPr>
            <a:spLocks noChangeArrowheads="1"/>
          </p:cNvSpPr>
          <p:nvPr/>
        </p:nvSpPr>
        <p:spPr bwMode="auto">
          <a:xfrm>
            <a:off x="0" y="19168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Таблица 11"/>
          <p:cNvGraphicFramePr>
            <a:graphicFrameLocks noGrp="1"/>
          </p:cNvGraphicFramePr>
          <p:nvPr/>
        </p:nvGraphicFramePr>
        <p:xfrm>
          <a:off x="0" y="1"/>
          <a:ext cx="8964488" cy="6933387"/>
        </p:xfrm>
        <a:graphic>
          <a:graphicData uri="http://schemas.openxmlformats.org/drawingml/2006/table">
            <a:tbl>
              <a:tblPr/>
              <a:tblGrid>
                <a:gridCol w="1910465"/>
                <a:gridCol w="7054023"/>
              </a:tblGrid>
              <a:tr h="1030474">
                <a:tc>
                  <a:txBody>
                    <a:bodyPr/>
                    <a:lstStyle/>
                    <a:p>
                      <a:pPr>
                        <a:lnSpc>
                          <a:spcPct val="107000"/>
                        </a:lnSpc>
                        <a:spcAft>
                          <a:spcPts val="800"/>
                        </a:spcAft>
                      </a:pPr>
                      <a:r>
                        <a:rPr lang="ru-RU" sz="1400" b="1" dirty="0">
                          <a:solidFill>
                            <a:srgbClr val="000000"/>
                          </a:solidFill>
                          <a:latin typeface="Times New Roman"/>
                          <a:ea typeface="Times New Roman"/>
                          <a:cs typeface="Times New Roman"/>
                        </a:rPr>
                        <a:t>Художественное – эстетическое развитие	</a:t>
                      </a:r>
                      <a:endParaRPr lang="ru-RU" sz="1100" dirty="0">
                        <a:latin typeface="Calibri"/>
                        <a:ea typeface="Times New Roman"/>
                        <a:cs typeface="Times New Roman"/>
                      </a:endParaRPr>
                    </a:p>
                  </a:txBody>
                  <a:tcPr marL="31935" marR="31935"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800">
                          <a:solidFill>
                            <a:srgbClr val="000000"/>
                          </a:solidFill>
                          <a:latin typeface="Times New Roman"/>
                          <a:ea typeface="Times New Roman"/>
                          <a:cs typeface="Times New Roman"/>
                        </a:rPr>
                        <a:t>- Лепка «Колобок», «Репка»</a:t>
                      </a:r>
                      <a:endParaRPr lang="ru-RU" sz="1400">
                        <a:latin typeface="Calibri"/>
                        <a:ea typeface="Times New Roman"/>
                        <a:cs typeface="Times New Roman"/>
                      </a:endParaRPr>
                    </a:p>
                    <a:p>
                      <a:pPr>
                        <a:lnSpc>
                          <a:spcPct val="107000"/>
                        </a:lnSpc>
                        <a:spcAft>
                          <a:spcPts val="800"/>
                        </a:spcAft>
                      </a:pPr>
                      <a:r>
                        <a:rPr lang="ru-RU" sz="1800">
                          <a:solidFill>
                            <a:srgbClr val="000000"/>
                          </a:solidFill>
                          <a:latin typeface="Times New Roman"/>
                          <a:ea typeface="Times New Roman"/>
                          <a:cs typeface="Times New Roman"/>
                        </a:rPr>
                        <a:t>- Рисование «Сказочный домик», «Рукавичка»</a:t>
                      </a:r>
                      <a:endParaRPr lang="ru-RU" sz="1400">
                        <a:latin typeface="Calibri"/>
                        <a:ea typeface="Times New Roman"/>
                        <a:cs typeface="Times New Roman"/>
                      </a:endParaRPr>
                    </a:p>
                    <a:p>
                      <a:pPr>
                        <a:lnSpc>
                          <a:spcPct val="107000"/>
                        </a:lnSpc>
                        <a:spcAft>
                          <a:spcPts val="800"/>
                        </a:spcAft>
                      </a:pPr>
                      <a:r>
                        <a:rPr lang="ru-RU" sz="1800">
                          <a:solidFill>
                            <a:srgbClr val="000000"/>
                          </a:solidFill>
                          <a:latin typeface="Times New Roman"/>
                          <a:ea typeface="Times New Roman"/>
                          <a:cs typeface="Times New Roman"/>
                        </a:rPr>
                        <a:t>- Аппликация «Теремок», «Зайчик»</a:t>
                      </a:r>
                      <a:endParaRPr lang="ru-RU" sz="1400">
                        <a:latin typeface="Calibri"/>
                        <a:ea typeface="Times New Roman"/>
                        <a:cs typeface="Times New Roman"/>
                      </a:endParaRPr>
                    </a:p>
                  </a:txBody>
                  <a:tcPr marL="31935" marR="31935"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008">
                <a:tc>
                  <a:txBody>
                    <a:bodyPr/>
                    <a:lstStyle/>
                    <a:p>
                      <a:pPr>
                        <a:lnSpc>
                          <a:spcPct val="107000"/>
                        </a:lnSpc>
                        <a:spcAft>
                          <a:spcPts val="800"/>
                        </a:spcAft>
                      </a:pPr>
                      <a:r>
                        <a:rPr lang="ru-RU" sz="1400" b="1" dirty="0">
                          <a:solidFill>
                            <a:srgbClr val="000000"/>
                          </a:solidFill>
                          <a:latin typeface="Times New Roman"/>
                          <a:ea typeface="Times New Roman"/>
                          <a:cs typeface="Times New Roman"/>
                        </a:rPr>
                        <a:t>Физическое развитие</a:t>
                      </a:r>
                      <a:endParaRPr lang="ru-RU" sz="1100" dirty="0">
                        <a:latin typeface="Calibri"/>
                        <a:ea typeface="Times New Roman"/>
                        <a:cs typeface="Times New Roman"/>
                      </a:endParaRPr>
                    </a:p>
                  </a:txBody>
                  <a:tcPr marL="31935" marR="31935"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c>
                  <a:txBody>
                    <a:bodyPr/>
                    <a:lstStyle/>
                    <a:p>
                      <a:pPr>
                        <a:lnSpc>
                          <a:spcPct val="107000"/>
                        </a:lnSpc>
                        <a:spcAft>
                          <a:spcPts val="800"/>
                        </a:spcAft>
                      </a:pPr>
                      <a:r>
                        <a:rPr lang="ru-RU" sz="1400" i="1" dirty="0">
                          <a:solidFill>
                            <a:srgbClr val="000000"/>
                          </a:solidFill>
                          <a:latin typeface="Times New Roman"/>
                          <a:ea typeface="Times New Roman"/>
                          <a:cs typeface="Times New Roman"/>
                        </a:rPr>
                        <a:t>-</a:t>
                      </a:r>
                      <a:r>
                        <a:rPr lang="ru-RU" sz="1400" dirty="0">
                          <a:solidFill>
                            <a:srgbClr val="000000"/>
                          </a:solidFill>
                          <a:latin typeface="Times New Roman"/>
                          <a:ea typeface="Times New Roman"/>
                          <a:cs typeface="Times New Roman"/>
                        </a:rPr>
                        <a:t>Дыхательная гимнастика: «Листопад», «Сердитый еж», «Слабый и сильный ветерок», «Горячий чай», «Дровосек», «Качели». «Надуй шарик», «Вырасти большой», «Каша кипит», «Насос»</a:t>
                      </a:r>
                      <a:endParaRPr lang="ru-RU" sz="1100" dirty="0">
                        <a:latin typeface="Calibri"/>
                        <a:ea typeface="Times New Roman"/>
                        <a:cs typeface="Times New Roman"/>
                      </a:endParaRPr>
                    </a:p>
                    <a:p>
                      <a:pPr>
                        <a:lnSpc>
                          <a:spcPct val="107000"/>
                        </a:lnSpc>
                        <a:spcAft>
                          <a:spcPts val="800"/>
                        </a:spcAft>
                      </a:pPr>
                      <a:r>
                        <a:rPr lang="ru-RU" sz="1400" dirty="0">
                          <a:solidFill>
                            <a:srgbClr val="000000"/>
                          </a:solidFill>
                          <a:latin typeface="Times New Roman"/>
                          <a:ea typeface="Times New Roman"/>
                          <a:cs typeface="Times New Roman"/>
                        </a:rPr>
                        <a:t>- </a:t>
                      </a:r>
                      <a:r>
                        <a:rPr lang="ru-RU" sz="1400" dirty="0" err="1">
                          <a:solidFill>
                            <a:srgbClr val="000000"/>
                          </a:solidFill>
                          <a:latin typeface="Times New Roman"/>
                          <a:ea typeface="Times New Roman"/>
                          <a:cs typeface="Times New Roman"/>
                        </a:rPr>
                        <a:t>Физминутки</a:t>
                      </a:r>
                      <a:r>
                        <a:rPr lang="ru-RU" sz="1400" dirty="0">
                          <a:solidFill>
                            <a:srgbClr val="000000"/>
                          </a:solidFill>
                          <a:latin typeface="Times New Roman"/>
                          <a:ea typeface="Times New Roman"/>
                          <a:cs typeface="Times New Roman"/>
                        </a:rPr>
                        <a:t>: «Листопад», «Прилетели воробьи в огород», «Тучи дождевые», «Детский сад». «Часы», «Зайчик», «Самолет», «Нам сегодня не до скуки», «Мишка вышел из берлоги».</a:t>
                      </a:r>
                      <a:endParaRPr lang="ru-RU" sz="1100" dirty="0">
                        <a:latin typeface="Calibri"/>
                        <a:ea typeface="Times New Roman"/>
                        <a:cs typeface="Times New Roman"/>
                      </a:endParaRPr>
                    </a:p>
                    <a:p>
                      <a:pPr>
                        <a:lnSpc>
                          <a:spcPct val="107000"/>
                        </a:lnSpc>
                        <a:spcAft>
                          <a:spcPts val="800"/>
                        </a:spcAft>
                      </a:pPr>
                      <a:r>
                        <a:rPr lang="ru-RU" sz="1400" i="1" dirty="0">
                          <a:solidFill>
                            <a:srgbClr val="000000"/>
                          </a:solidFill>
                          <a:latin typeface="Times New Roman"/>
                          <a:ea typeface="Times New Roman"/>
                          <a:cs typeface="Times New Roman"/>
                        </a:rPr>
                        <a:t>- </a:t>
                      </a:r>
                      <a:r>
                        <a:rPr lang="ru-RU" sz="1400" dirty="0">
                          <a:solidFill>
                            <a:srgbClr val="000000"/>
                          </a:solidFill>
                          <a:latin typeface="Times New Roman"/>
                          <a:ea typeface="Times New Roman"/>
                          <a:cs typeface="Times New Roman"/>
                        </a:rPr>
                        <a:t>Подвижные игры: «Зайка серенький</a:t>
                      </a:r>
                      <a:endParaRPr lang="ru-RU" sz="1100" dirty="0">
                        <a:latin typeface="Calibri"/>
                        <a:ea typeface="Times New Roman"/>
                        <a:cs typeface="Times New Roman"/>
                      </a:endParaRPr>
                    </a:p>
                  </a:txBody>
                  <a:tcPr marL="31935" marR="31935"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r>
              <a:tr h="4048518">
                <a:tc>
                  <a:txBody>
                    <a:bodyPr/>
                    <a:lstStyle/>
                    <a:p>
                      <a:pPr>
                        <a:lnSpc>
                          <a:spcPct val="107000"/>
                        </a:lnSpc>
                        <a:spcAft>
                          <a:spcPts val="800"/>
                        </a:spcAft>
                      </a:pPr>
                      <a:r>
                        <a:rPr lang="ru-RU" sz="1400" b="1" dirty="0">
                          <a:solidFill>
                            <a:srgbClr val="000000"/>
                          </a:solidFill>
                          <a:latin typeface="Times New Roman"/>
                          <a:ea typeface="Times New Roman"/>
                          <a:cs typeface="Times New Roman"/>
                        </a:rPr>
                        <a:t>Работа с родителями</a:t>
                      </a:r>
                      <a:endParaRPr lang="ru-RU" sz="1100" dirty="0">
                        <a:latin typeface="Calibri"/>
                        <a:ea typeface="Times New Roman"/>
                        <a:cs typeface="Times New Roman"/>
                      </a:endParaRPr>
                    </a:p>
                  </a:txBody>
                  <a:tcPr marL="31935" marR="31935"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c>
                  <a:txBody>
                    <a:bodyPr/>
                    <a:lstStyle/>
                    <a:p>
                      <a:pPr>
                        <a:lnSpc>
                          <a:spcPct val="107000"/>
                        </a:lnSpc>
                        <a:spcAft>
                          <a:spcPts val="800"/>
                        </a:spcAft>
                      </a:pPr>
                      <a:r>
                        <a:rPr lang="ru-RU" sz="1400" dirty="0">
                          <a:latin typeface="Times New Roman"/>
                          <a:ea typeface="Times New Roman"/>
                          <a:cs typeface="Times New Roman"/>
                        </a:rPr>
                        <a:t>- Анкетирование «Как говорит ваш ребенок»;</a:t>
                      </a:r>
                      <a:endParaRPr lang="ru-RU" sz="1100" dirty="0">
                        <a:latin typeface="Calibri"/>
                        <a:ea typeface="Times New Roman"/>
                        <a:cs typeface="Times New Roman"/>
                      </a:endParaRPr>
                    </a:p>
                    <a:p>
                      <a:pPr>
                        <a:lnSpc>
                          <a:spcPct val="107000"/>
                        </a:lnSpc>
                        <a:spcAft>
                          <a:spcPts val="800"/>
                        </a:spcAft>
                      </a:pPr>
                      <a:r>
                        <a:rPr lang="ru-RU" sz="1400" dirty="0">
                          <a:latin typeface="Times New Roman"/>
                          <a:ea typeface="Times New Roman"/>
                          <a:cs typeface="Times New Roman"/>
                        </a:rPr>
                        <a:t>- Консультирование родителей по темам: «Развитие речи детей младшего дошкольного возраста»; «Зачем нужна артикуляционная гимнастика», «Роль книги в жизни ребенка»; «Развитие мелкой моторики в домашних условиях», «Развитие речи детей 3-4 лет», «Ум на кончиках пальцев»;</a:t>
                      </a:r>
                      <a:endParaRPr lang="ru-RU" sz="1100" dirty="0">
                        <a:latin typeface="Calibri"/>
                        <a:ea typeface="Times New Roman"/>
                        <a:cs typeface="Times New Roman"/>
                      </a:endParaRPr>
                    </a:p>
                    <a:p>
                      <a:pPr>
                        <a:lnSpc>
                          <a:spcPct val="107000"/>
                        </a:lnSpc>
                        <a:spcAft>
                          <a:spcPts val="800"/>
                        </a:spcAft>
                      </a:pPr>
                      <a:r>
                        <a:rPr lang="ru-RU" sz="1400" dirty="0">
                          <a:latin typeface="Times New Roman"/>
                          <a:ea typeface="Times New Roman"/>
                          <a:cs typeface="Times New Roman"/>
                        </a:rPr>
                        <a:t>- Оформление выставки книг </a:t>
                      </a:r>
                      <a:r>
                        <a:rPr lang="ru-RU" sz="1400" dirty="0">
                          <a:solidFill>
                            <a:srgbClr val="111111"/>
                          </a:solidFill>
                          <a:latin typeface="Times New Roman"/>
                          <a:ea typeface="Times New Roman"/>
                          <a:cs typeface="Times New Roman"/>
                        </a:rPr>
                        <a:t>«Сказки, которые мне читают дома»</a:t>
                      </a:r>
                      <a:r>
                        <a:rPr lang="ru-RU" sz="1400" dirty="0">
                          <a:latin typeface="Times New Roman"/>
                          <a:ea typeface="Times New Roman"/>
                          <a:cs typeface="Times New Roman"/>
                        </a:rPr>
                        <a:t>;</a:t>
                      </a:r>
                      <a:endParaRPr lang="ru-RU" sz="1100" dirty="0">
                        <a:latin typeface="Calibri"/>
                        <a:ea typeface="Times New Roman"/>
                        <a:cs typeface="Times New Roman"/>
                      </a:endParaRPr>
                    </a:p>
                    <a:p>
                      <a:pPr>
                        <a:lnSpc>
                          <a:spcPct val="107000"/>
                        </a:lnSpc>
                        <a:spcAft>
                          <a:spcPts val="800"/>
                        </a:spcAft>
                      </a:pPr>
                      <a:r>
                        <a:rPr lang="ru-RU" sz="1400" dirty="0">
                          <a:latin typeface="Times New Roman"/>
                          <a:ea typeface="Times New Roman"/>
                          <a:cs typeface="Times New Roman"/>
                        </a:rPr>
                        <a:t>- </a:t>
                      </a:r>
                      <a:r>
                        <a:rPr lang="ru-RU" sz="1400" dirty="0">
                          <a:solidFill>
                            <a:srgbClr val="111111"/>
                          </a:solidFill>
                          <a:latin typeface="Times New Roman"/>
                          <a:ea typeface="Times New Roman"/>
                          <a:cs typeface="Times New Roman"/>
                        </a:rPr>
                        <a:t>Выставка рисунков «Наши любимые сказочные герои»;</a:t>
                      </a:r>
                      <a:endParaRPr lang="ru-RU" sz="1100" dirty="0">
                        <a:latin typeface="Calibri"/>
                        <a:ea typeface="Times New Roman"/>
                        <a:cs typeface="Times New Roman"/>
                      </a:endParaRPr>
                    </a:p>
                    <a:p>
                      <a:pPr>
                        <a:lnSpc>
                          <a:spcPct val="107000"/>
                        </a:lnSpc>
                        <a:spcAft>
                          <a:spcPts val="800"/>
                        </a:spcAft>
                      </a:pPr>
                      <a:r>
                        <a:rPr lang="ru-RU" sz="1400" dirty="0">
                          <a:solidFill>
                            <a:srgbClr val="111111"/>
                          </a:solidFill>
                          <a:latin typeface="Times New Roman"/>
                          <a:ea typeface="Times New Roman"/>
                          <a:cs typeface="Times New Roman"/>
                        </a:rPr>
                        <a:t>-Фотовыставки " Моя семья",</a:t>
                      </a:r>
                      <a:endParaRPr lang="ru-RU" sz="1100" dirty="0">
                        <a:latin typeface="Calibri"/>
                        <a:ea typeface="Times New Roman"/>
                        <a:cs typeface="Times New Roman"/>
                      </a:endParaRPr>
                    </a:p>
                    <a:p>
                      <a:pPr>
                        <a:lnSpc>
                          <a:spcPct val="107000"/>
                        </a:lnSpc>
                        <a:spcAft>
                          <a:spcPts val="800"/>
                        </a:spcAft>
                      </a:pPr>
                      <a:r>
                        <a:rPr lang="ru-RU" sz="1400" dirty="0">
                          <a:solidFill>
                            <a:srgbClr val="111111"/>
                          </a:solidFill>
                          <a:latin typeface="Times New Roman"/>
                          <a:ea typeface="Times New Roman"/>
                          <a:cs typeface="Times New Roman"/>
                        </a:rPr>
                        <a:t>-" Моя любимая бабушка",</a:t>
                      </a:r>
                      <a:endParaRPr lang="ru-RU" sz="1100" dirty="0">
                        <a:latin typeface="Calibri"/>
                        <a:ea typeface="Times New Roman"/>
                        <a:cs typeface="Times New Roman"/>
                      </a:endParaRPr>
                    </a:p>
                    <a:p>
                      <a:pPr>
                        <a:lnSpc>
                          <a:spcPct val="107000"/>
                        </a:lnSpc>
                        <a:spcAft>
                          <a:spcPts val="800"/>
                        </a:spcAft>
                      </a:pPr>
                      <a:r>
                        <a:rPr lang="ru-RU" sz="1400" dirty="0">
                          <a:solidFill>
                            <a:srgbClr val="111111"/>
                          </a:solidFill>
                          <a:latin typeface="Times New Roman"/>
                          <a:ea typeface="Times New Roman"/>
                          <a:cs typeface="Times New Roman"/>
                        </a:rPr>
                        <a:t> -"Мамочка моя"," Новый год",</a:t>
                      </a:r>
                      <a:endParaRPr lang="ru-RU" sz="1100" dirty="0">
                        <a:latin typeface="Calibri"/>
                        <a:ea typeface="Times New Roman"/>
                        <a:cs typeface="Times New Roman"/>
                      </a:endParaRPr>
                    </a:p>
                    <a:p>
                      <a:pPr>
                        <a:lnSpc>
                          <a:spcPct val="107000"/>
                        </a:lnSpc>
                        <a:spcAft>
                          <a:spcPts val="800"/>
                        </a:spcAft>
                      </a:pPr>
                      <a:r>
                        <a:rPr lang="ru-RU" sz="1400" dirty="0">
                          <a:solidFill>
                            <a:srgbClr val="111111"/>
                          </a:solidFill>
                          <a:latin typeface="Times New Roman"/>
                          <a:ea typeface="Times New Roman"/>
                          <a:cs typeface="Times New Roman"/>
                        </a:rPr>
                        <a:t>- " Мой папа был </a:t>
                      </a:r>
                      <a:r>
                        <a:rPr lang="ru-RU" sz="1400" dirty="0" err="1">
                          <a:solidFill>
                            <a:srgbClr val="111111"/>
                          </a:solidFill>
                          <a:latin typeface="Times New Roman"/>
                          <a:ea typeface="Times New Roman"/>
                          <a:cs typeface="Times New Roman"/>
                        </a:rPr>
                        <a:t>содатом</a:t>
                      </a:r>
                      <a:r>
                        <a:rPr lang="ru-RU" sz="1400" dirty="0">
                          <a:solidFill>
                            <a:srgbClr val="111111"/>
                          </a:solidFill>
                          <a:latin typeface="Times New Roman"/>
                          <a:ea typeface="Times New Roman"/>
                          <a:cs typeface="Times New Roman"/>
                        </a:rPr>
                        <a:t>"</a:t>
                      </a:r>
                      <a:endParaRPr lang="ru-RU" sz="1100" dirty="0">
                        <a:latin typeface="Calibri"/>
                        <a:ea typeface="Times New Roman"/>
                        <a:cs typeface="Times New Roman"/>
                      </a:endParaRPr>
                    </a:p>
                    <a:p>
                      <a:pPr>
                        <a:lnSpc>
                          <a:spcPct val="107000"/>
                        </a:lnSpc>
                        <a:spcAft>
                          <a:spcPts val="800"/>
                        </a:spcAft>
                      </a:pPr>
                      <a:r>
                        <a:rPr lang="ru-RU" sz="1400" dirty="0">
                          <a:solidFill>
                            <a:srgbClr val="111111"/>
                          </a:solidFill>
                          <a:latin typeface="Times New Roman"/>
                          <a:ea typeface="Times New Roman"/>
                          <a:cs typeface="Times New Roman"/>
                        </a:rPr>
                        <a:t>-Выставки: " Золотая Осень", "  Золотые </a:t>
                      </a:r>
                      <a:r>
                        <a:rPr lang="ru-RU" sz="1400" baseline="0" dirty="0" smtClean="0">
                          <a:solidFill>
                            <a:srgbClr val="111111"/>
                          </a:solidFill>
                          <a:latin typeface="Times New Roman"/>
                          <a:ea typeface="Times New Roman"/>
                          <a:cs typeface="Times New Roman"/>
                        </a:rPr>
                        <a:t> ручки наших мам», «Новый год», «23 февраля»</a:t>
                      </a:r>
                      <a:endParaRPr lang="ru-RU" sz="1100" dirty="0">
                        <a:latin typeface="Calibri"/>
                        <a:ea typeface="Times New Roman"/>
                        <a:cs typeface="Times New Roman"/>
                      </a:endParaRPr>
                    </a:p>
                    <a:p>
                      <a:pPr>
                        <a:lnSpc>
                          <a:spcPct val="107000"/>
                        </a:lnSpc>
                        <a:spcAft>
                          <a:spcPts val="800"/>
                        </a:spcAft>
                      </a:pPr>
                      <a:r>
                        <a:rPr lang="ru-RU" sz="1400" dirty="0" smtClean="0">
                          <a:solidFill>
                            <a:srgbClr val="111111"/>
                          </a:solidFill>
                          <a:latin typeface="Times New Roman"/>
                          <a:ea typeface="Times New Roman"/>
                          <a:cs typeface="Times New Roman"/>
                        </a:rPr>
                        <a:t>"</a:t>
                      </a:r>
                      <a:r>
                        <a:rPr lang="ru-RU" sz="1400" dirty="0">
                          <a:solidFill>
                            <a:srgbClr val="111111"/>
                          </a:solidFill>
                          <a:latin typeface="Times New Roman"/>
                          <a:ea typeface="Times New Roman"/>
                          <a:cs typeface="Times New Roman"/>
                        </a:rPr>
                        <a:t>8 марта", "Пасха", "9 мая"</a:t>
                      </a:r>
                      <a:endParaRPr lang="ru-RU" sz="1100" dirty="0">
                        <a:latin typeface="Calibri"/>
                        <a:ea typeface="Times New Roman"/>
                        <a:cs typeface="Times New Roman"/>
                      </a:endParaRPr>
                    </a:p>
                  </a:txBody>
                  <a:tcPr marL="31935" marR="31935"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554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105" y="764704"/>
            <a:ext cx="3677851" cy="4794800"/>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56550" y="725065"/>
            <a:ext cx="3043841" cy="4876190"/>
          </a:xfrm>
          <a:prstGeom prst="rect">
            <a:avLst/>
          </a:prstGeom>
          <a:ln>
            <a:noFill/>
          </a:ln>
          <a:effectLst>
            <a:softEdge rad="112500"/>
          </a:effectLst>
        </p:spPr>
      </p:pic>
      <p:sp>
        <p:nvSpPr>
          <p:cNvPr id="9" name="TextBox 8"/>
          <p:cNvSpPr txBox="1"/>
          <p:nvPr/>
        </p:nvSpPr>
        <p:spPr>
          <a:xfrm>
            <a:off x="1907704" y="5601255"/>
            <a:ext cx="4968552" cy="646331"/>
          </a:xfrm>
          <a:prstGeom prst="rect">
            <a:avLst/>
          </a:prstGeom>
          <a:noFill/>
        </p:spPr>
        <p:txBody>
          <a:bodyPr wrap="square" rtlCol="0">
            <a:spAutoFit/>
          </a:bodyPr>
          <a:lstStyle/>
          <a:p>
            <a:pPr algn="ctr"/>
            <a:r>
              <a:rPr lang="ru-RU" i="1" dirty="0" smtClean="0">
                <a:latin typeface="Times New Roman" panose="02020603050405020304" pitchFamily="18" charset="0"/>
                <a:cs typeface="Times New Roman" panose="02020603050405020304" pitchFamily="18" charset="0"/>
              </a:rPr>
              <a:t>Центр «Моя любимая книжка», </a:t>
            </a:r>
          </a:p>
          <a:p>
            <a:pPr algn="ctr"/>
            <a:r>
              <a:rPr lang="ru-RU" i="1" dirty="0" smtClean="0">
                <a:latin typeface="Times New Roman" panose="02020603050405020304" pitchFamily="18" charset="0"/>
                <a:cs typeface="Times New Roman" panose="02020603050405020304" pitchFamily="18" charset="0"/>
              </a:rPr>
              <a:t>Центр «</a:t>
            </a:r>
            <a:r>
              <a:rPr lang="ru-RU" i="1" dirty="0" err="1" smtClean="0">
                <a:latin typeface="Times New Roman" panose="02020603050405020304" pitchFamily="18" charset="0"/>
                <a:cs typeface="Times New Roman" panose="02020603050405020304" pitchFamily="18" charset="0"/>
              </a:rPr>
              <a:t>Говорушка</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72937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0" cy="6858000"/>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6" name="Прямоугольник 5"/>
          <p:cNvSpPr/>
          <p:nvPr/>
        </p:nvSpPr>
        <p:spPr>
          <a:xfrm>
            <a:off x="179513" y="1340768"/>
            <a:ext cx="8640959" cy="4241418"/>
          </a:xfrm>
          <a:prstGeom prst="rect">
            <a:avLst/>
          </a:prstGeom>
        </p:spPr>
        <p:txBody>
          <a:bodyPr wrap="square">
            <a:spAutoFit/>
          </a:bodyPr>
          <a:lstStyle/>
          <a:p>
            <a:pPr marL="71755">
              <a:lnSpc>
                <a:spcPct val="107000"/>
              </a:lnSpc>
              <a:spcAft>
                <a:spcPts val="0"/>
              </a:spcAft>
            </a:pP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a:t>
            </a:r>
          </a:p>
          <a:p>
            <a:pPr marL="71755" algn="just">
              <a:lnSpc>
                <a:spcPct val="107000"/>
              </a:lnSpc>
              <a:spcAft>
                <a:spcPts val="0"/>
              </a:spcAft>
            </a:pPr>
            <a:endPar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71755" algn="just">
              <a:lnSpc>
                <a:spcPct val="107000"/>
              </a:lnSpc>
              <a:spcAft>
                <a:spcPts val="0"/>
              </a:spcAft>
            </a:pP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Для закрепления результата, использую следующую методику изучения сказки.</a:t>
            </a:r>
          </a:p>
          <a:p>
            <a:pPr marL="71755" algn="just">
              <a:lnSpc>
                <a:spcPct val="107000"/>
              </a:lnSpc>
              <a:spcAft>
                <a:spcPts val="0"/>
              </a:spcAft>
            </a:pP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Каждые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две недели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даю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родителям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задание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прочитать  сказку, соответствующую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возрастным особенностям детей.</a:t>
            </a:r>
            <a:endParaRPr lang="ru-RU" sz="1400" dirty="0">
              <a:latin typeface="Calibri" panose="020F0502020204030204" pitchFamily="34" charset="0"/>
              <a:ea typeface="Calibri" panose="020F0502020204030204" pitchFamily="34" charset="0"/>
            </a:endParaRPr>
          </a:p>
          <a:p>
            <a:pPr marL="71755" algn="just">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Сделала таблицу,  где родители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отмечают,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что прочитали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заданную  на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дом сказку. И не читая сказку в группе начинаем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ее обсуждение.  Хорошо зная сказку , дети с удовольствием поддерживают разговор, активные, чувствуют себя комфортно,</a:t>
            </a:r>
          </a:p>
          <a:p>
            <a:pPr marL="71755" algn="just">
              <a:lnSpc>
                <a:spcPct val="107000"/>
              </a:lnSpc>
              <a:spcAft>
                <a:spcPts val="0"/>
              </a:spcAft>
            </a:pP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Охотно отвечают на вопросы.</a:t>
            </a:r>
          </a:p>
          <a:p>
            <a:pPr marL="71755" algn="just">
              <a:lnSpc>
                <a:spcPct val="107000"/>
              </a:lnSpc>
              <a:spcAft>
                <a:spcPts val="0"/>
              </a:spcAft>
            </a:pP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Родители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с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большим удовольствием принимают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участие в совместной деятельности. </a:t>
            </a:r>
            <a:endParaRPr lang="ru-RU" sz="1400" dirty="0">
              <a:latin typeface="Calibri" panose="020F0502020204030204" pitchFamily="34" charset="0"/>
              <a:ea typeface="Calibri" panose="020F0502020204030204" pitchFamily="34" charset="0"/>
            </a:endParaRPr>
          </a:p>
          <a:p>
            <a:pPr marL="71755" algn="just">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В дальнейшем планирую продолжать работу в этом направлении.</a:t>
            </a:r>
            <a:endParaRPr lang="ru-RU" sz="1400" dirty="0">
              <a:latin typeface="Calibri" panose="020F0502020204030204" pitchFamily="34" charset="0"/>
              <a:ea typeface="Calibri" panose="020F0502020204030204" pitchFamily="34" charset="0"/>
            </a:endParaRPr>
          </a:p>
          <a:p>
            <a:pPr marL="71755" algn="just">
              <a:lnSpc>
                <a:spcPct val="107000"/>
              </a:lnSpc>
              <a:spcAft>
                <a:spcPts val="0"/>
              </a:spcAft>
            </a:pP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ru-RU" dirty="0">
                <a:solidFill>
                  <a:srgbClr val="000000"/>
                </a:solidFill>
                <a:latin typeface="Times New Roman" panose="02020603050405020304" pitchFamily="18" charset="0"/>
                <a:ea typeface="Calibri" panose="020F0502020204030204" pitchFamily="34" charset="0"/>
                <a:cs typeface="Calibri" panose="020F0502020204030204" pitchFamily="34" charset="0"/>
              </a:rPr>
              <a:t>Было проведено </a:t>
            </a:r>
            <a:r>
              <a:rPr lang="ru-RU"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родительское собрание на тему « Развитие речи детей 3-4 лет в условиях семьи и детского сада». Ежемесячно размещаем информацию в родительском уголке.  </a:t>
            </a:r>
            <a:endParaRPr lang="ru-RU"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369007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2469" y="980728"/>
            <a:ext cx="3829931" cy="3960440"/>
          </a:xfrm>
          <a:prstGeom prst="rect">
            <a:avLst/>
          </a:prstGeom>
          <a:ln>
            <a:noFill/>
          </a:ln>
          <a:effectLst>
            <a:softEdge rad="112500"/>
          </a:effectLst>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xmlns="" val="0"/>
              </a:ext>
            </a:extLst>
          </a:blip>
          <a:srcRect l="-2198" t="14144" r="14482"/>
          <a:stretch/>
        </p:blipFill>
        <p:spPr>
          <a:xfrm>
            <a:off x="179512" y="908719"/>
            <a:ext cx="3672408" cy="3965521"/>
          </a:xfrm>
          <a:prstGeom prst="rect">
            <a:avLst/>
          </a:prstGeom>
          <a:ln>
            <a:noFill/>
          </a:ln>
          <a:effectLst>
            <a:softEdge rad="112500"/>
          </a:effectLst>
        </p:spPr>
      </p:pic>
      <p:sp>
        <p:nvSpPr>
          <p:cNvPr id="10" name="TextBox 9"/>
          <p:cNvSpPr txBox="1"/>
          <p:nvPr/>
        </p:nvSpPr>
        <p:spPr>
          <a:xfrm>
            <a:off x="827584" y="4725144"/>
            <a:ext cx="6768752" cy="923330"/>
          </a:xfrm>
          <a:prstGeom prst="rect">
            <a:avLst/>
          </a:prstGeom>
          <a:noFill/>
        </p:spPr>
        <p:txBody>
          <a:bodyPr wrap="square" rtlCol="0">
            <a:spAutoFit/>
          </a:bodyPr>
          <a:lstStyle/>
          <a:p>
            <a:endParaRPr lang="ru-RU" i="1" dirty="0" smtClean="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algn="ctr"/>
            <a:r>
              <a:rPr lang="ru-RU" i="1" dirty="0" smtClean="0">
                <a:solidFill>
                  <a:srgbClr val="FF0000"/>
                </a:solidFill>
                <a:latin typeface="Times New Roman" panose="02020603050405020304" pitchFamily="18" charset="0"/>
                <a:cs typeface="Times New Roman" panose="02020603050405020304" pitchFamily="18" charset="0"/>
              </a:rPr>
              <a:t>Совместная деятельность родителей и детей.</a:t>
            </a:r>
            <a:endParaRPr lang="ru-RU"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50708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1" cy="6858000"/>
          </a:xfrm>
          <a:prstGeom prst="rect">
            <a:avLst/>
          </a:prstGeom>
          <a:ln>
            <a:noFill/>
          </a:ln>
          <a:effectLst>
            <a:softEdge rad="112500"/>
          </a:effectLst>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pic>
        <p:nvPicPr>
          <p:cNvPr id="3074" name="Picture 2" descr="C:\Users\Diablo\Desktop\му\1737441245609.jpg"/>
          <p:cNvPicPr>
            <a:picLocks noChangeAspect="1" noChangeArrowheads="1"/>
          </p:cNvPicPr>
          <p:nvPr/>
        </p:nvPicPr>
        <p:blipFill>
          <a:blip r:embed="rId3" cstate="print"/>
          <a:srcRect t="6284" r="10464" b="27107"/>
          <a:stretch>
            <a:fillRect/>
          </a:stretch>
        </p:blipFill>
        <p:spPr bwMode="auto">
          <a:xfrm>
            <a:off x="467544" y="1052736"/>
            <a:ext cx="3959081" cy="4464496"/>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4048" y="1052736"/>
            <a:ext cx="3816424" cy="4392488"/>
          </a:xfrm>
          <a:prstGeom prst="rect">
            <a:avLst/>
          </a:prstGeom>
          <a:ln>
            <a:noFill/>
          </a:ln>
          <a:effectLst>
            <a:softEdge rad="112500"/>
          </a:effectLst>
        </p:spPr>
      </p:pic>
    </p:spTree>
    <p:extLst>
      <p:ext uri="{BB962C8B-B14F-4D97-AF65-F5344CB8AC3E}">
        <p14:creationId xmlns:p14="http://schemas.microsoft.com/office/powerpoint/2010/main" xmlns="" val="2196666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684568" cy="6858000"/>
          </a:xfrm>
          <a:prstGeom prst="rect">
            <a:avLst/>
          </a:prstGeom>
        </p:spPr>
      </p:pic>
      <p:sp>
        <p:nvSpPr>
          <p:cNvPr id="7" name="Прямоугольник 6"/>
          <p:cNvSpPr/>
          <p:nvPr/>
        </p:nvSpPr>
        <p:spPr>
          <a:xfrm>
            <a:off x="683568" y="692696"/>
            <a:ext cx="7632848" cy="400110"/>
          </a:xfrm>
          <a:prstGeom prst="rect">
            <a:avLst/>
          </a:prstGeom>
        </p:spPr>
        <p:txBody>
          <a:bodyPr wrap="square">
            <a:spAutoFit/>
          </a:bodyPr>
          <a:lstStyle/>
          <a:p>
            <a:pPr algn="just"/>
            <a:endParaRPr lang="ru-RU" sz="2000" dirty="0"/>
          </a:p>
        </p:txBody>
      </p:sp>
      <p:sp>
        <p:nvSpPr>
          <p:cNvPr id="9" name="Прямоугольник 8"/>
          <p:cNvSpPr/>
          <p:nvPr/>
        </p:nvSpPr>
        <p:spPr>
          <a:xfrm>
            <a:off x="611560" y="980728"/>
            <a:ext cx="8532440" cy="3416320"/>
          </a:xfrm>
          <a:prstGeom prst="rect">
            <a:avLst/>
          </a:prstGeom>
        </p:spPr>
        <p:txBody>
          <a:bodyPr wrap="square">
            <a:spAutoFit/>
          </a:bodyPr>
          <a:lstStyle/>
          <a:p>
            <a:r>
              <a:rPr lang="ru-RU" sz="2400" dirty="0" smtClean="0">
                <a:latin typeface="Times New Roman" pitchFamily="18" charset="0"/>
                <a:cs typeface="Times New Roman" pitchFamily="18" charset="0"/>
              </a:rPr>
              <a:t>Основной целью установления взаимоотношений   нашего МАДОУ  и семьи является создание единого пространства семья – детский сад, в котором всем участникам педагогического процесса будет комфортно, интересно, безопасно, полезно и эмоционально благополучно. На наш взгляд удачной моделью взаимодействия является модель «родители-ребенок-педагог», и именно выставки детских  творческих работ являются интересной формой взаимодействия с семьей</a:t>
            </a:r>
            <a:endParaRPr lang="ru-RU" sz="2400" dirty="0">
              <a:latin typeface="Times New Roman" pitchFamily="18" charset="0"/>
              <a:cs typeface="Times New Roman" pitchFamily="18" charset="0"/>
            </a:endParaRPr>
          </a:p>
        </p:txBody>
      </p:sp>
      <p:pic>
        <p:nvPicPr>
          <p:cNvPr id="8" name="Picture 2" descr="C:\Users\Diablo\Desktop\му\IMG20241015155850.jpg"/>
          <p:cNvPicPr>
            <a:picLocks noChangeAspect="1" noChangeArrowheads="1"/>
          </p:cNvPicPr>
          <p:nvPr/>
        </p:nvPicPr>
        <p:blipFill>
          <a:blip r:embed="rId3" cstate="print"/>
          <a:srcRect t="2223" r="3330" b="67548"/>
          <a:stretch>
            <a:fillRect/>
          </a:stretch>
        </p:blipFill>
        <p:spPr bwMode="auto">
          <a:xfrm>
            <a:off x="1115616" y="4293096"/>
            <a:ext cx="3281412" cy="2376264"/>
          </a:xfrm>
          <a:prstGeom prst="rect">
            <a:avLst/>
          </a:prstGeom>
          <a:ln>
            <a:noFill/>
          </a:ln>
          <a:effectLst>
            <a:softEdge rad="112500"/>
          </a:effectLst>
        </p:spPr>
      </p:pic>
      <p:pic>
        <p:nvPicPr>
          <p:cNvPr id="10" name="Picture 2" descr="C:\Users\Diablo\Desktop\му\IMG20241127122611.jpg"/>
          <p:cNvPicPr>
            <a:picLocks noChangeAspect="1" noChangeArrowheads="1"/>
          </p:cNvPicPr>
          <p:nvPr/>
        </p:nvPicPr>
        <p:blipFill>
          <a:blip r:embed="rId4" cstate="print"/>
          <a:srcRect t="3814" r="9694" b="45274"/>
          <a:stretch>
            <a:fillRect/>
          </a:stretch>
        </p:blipFill>
        <p:spPr bwMode="auto">
          <a:xfrm>
            <a:off x="5148064" y="4221088"/>
            <a:ext cx="3065388" cy="2304256"/>
          </a:xfrm>
          <a:prstGeom prst="rect">
            <a:avLst/>
          </a:prstGeom>
          <a:ln>
            <a:noFill/>
          </a:ln>
          <a:effectLst>
            <a:softEdge rad="112500"/>
          </a:effectLst>
        </p:spPr>
      </p:pic>
    </p:spTree>
    <p:extLst>
      <p:ext uri="{BB962C8B-B14F-4D97-AF65-F5344CB8AC3E}">
        <p14:creationId xmlns:p14="http://schemas.microsoft.com/office/powerpoint/2010/main" xmlns="" val="81487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19458" name="Rectangle 2"/>
          <p:cNvSpPr>
            <a:spLocks noChangeArrowheads="1"/>
          </p:cNvSpPr>
          <p:nvPr/>
        </p:nvSpPr>
        <p:spPr bwMode="auto">
          <a:xfrm>
            <a:off x="0" y="724367"/>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Мнемотехнику использую при обучение составление рассказов, при пересказах, при отгадывание и загадывание загадок, заучивание стихотворений</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Используя в своей работе мнемотехнику я пришла к выводу что у детей:</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расширяется круг знаний об окружающем мире, появилось у детей желание пересказывать, также интерес к заучиванию стихотворений,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потешек</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 загадок.</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Picture 2" descr="C:\Users\Diablo\Desktop\Даша\IMG_20250122_103022.jpg"/>
          <p:cNvPicPr>
            <a:picLocks noChangeAspect="1" noChangeArrowheads="1"/>
          </p:cNvPicPr>
          <p:nvPr/>
        </p:nvPicPr>
        <p:blipFill>
          <a:blip r:embed="rId3" cstate="print"/>
          <a:srcRect/>
          <a:stretch>
            <a:fillRect/>
          </a:stretch>
        </p:blipFill>
        <p:spPr bwMode="auto">
          <a:xfrm>
            <a:off x="6444208" y="3429000"/>
            <a:ext cx="2452001" cy="3013334"/>
          </a:xfrm>
          <a:prstGeom prst="rect">
            <a:avLst/>
          </a:prstGeom>
          <a:ln>
            <a:noFill/>
          </a:ln>
          <a:effectLst>
            <a:softEdge rad="112500"/>
          </a:effectLst>
        </p:spPr>
      </p:pic>
      <p:pic>
        <p:nvPicPr>
          <p:cNvPr id="11" name="Picture 2" descr="C:\Users\Diablo\Desktop\Даша\IMG_20250121_202735.jpg"/>
          <p:cNvPicPr>
            <a:picLocks noChangeAspect="1" noChangeArrowheads="1"/>
          </p:cNvPicPr>
          <p:nvPr/>
        </p:nvPicPr>
        <p:blipFill>
          <a:blip r:embed="rId4" cstate="print"/>
          <a:srcRect/>
          <a:stretch>
            <a:fillRect/>
          </a:stretch>
        </p:blipFill>
        <p:spPr bwMode="auto">
          <a:xfrm rot="5400000">
            <a:off x="3218411" y="3414437"/>
            <a:ext cx="2736303" cy="3197477"/>
          </a:xfrm>
          <a:prstGeom prst="rect">
            <a:avLst/>
          </a:prstGeom>
          <a:ln>
            <a:noFill/>
          </a:ln>
          <a:effectLst>
            <a:softEdge rad="112500"/>
          </a:effectLst>
        </p:spPr>
      </p:pic>
      <p:pic>
        <p:nvPicPr>
          <p:cNvPr id="12" name="Picture 3" descr="C:\Users\Diablo\Desktop\Даша\IMG_20250121_202022_347.jpg"/>
          <p:cNvPicPr>
            <a:picLocks noChangeAspect="1" noChangeArrowheads="1"/>
          </p:cNvPicPr>
          <p:nvPr/>
        </p:nvPicPr>
        <p:blipFill>
          <a:blip r:embed="rId5" cstate="print"/>
          <a:srcRect r="4236" b="32546"/>
          <a:stretch>
            <a:fillRect/>
          </a:stretch>
        </p:blipFill>
        <p:spPr bwMode="auto">
          <a:xfrm>
            <a:off x="611560" y="3501008"/>
            <a:ext cx="2109548" cy="3052936"/>
          </a:xfrm>
          <a:prstGeom prst="rect">
            <a:avLst/>
          </a:prstGeom>
          <a:ln>
            <a:noFill/>
          </a:ln>
          <a:effectLst>
            <a:softEdge rad="112500"/>
          </a:effectLst>
        </p:spPr>
      </p:pic>
    </p:spTree>
    <p:extLst>
      <p:ext uri="{BB962C8B-B14F-4D97-AF65-F5344CB8AC3E}">
        <p14:creationId xmlns:p14="http://schemas.microsoft.com/office/powerpoint/2010/main" xmlns="" val="1972420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5121" name="Rectangle 1"/>
          <p:cNvSpPr>
            <a:spLocks noChangeArrowheads="1"/>
          </p:cNvSpPr>
          <p:nvPr/>
        </p:nvSpPr>
        <p:spPr bwMode="auto">
          <a:xfrm>
            <a:off x="0" y="-1437838"/>
            <a:ext cx="896448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Артикуляционная гимнастика -</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эффективное средство для развития речевого аппарата.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C:\Users\Diablo\Desktop\Даша\IMG_20250121_201406.jpg"/>
          <p:cNvPicPr>
            <a:picLocks noChangeAspect="1" noChangeArrowheads="1"/>
          </p:cNvPicPr>
          <p:nvPr/>
        </p:nvPicPr>
        <p:blipFill>
          <a:blip r:embed="rId3" cstate="print"/>
          <a:srcRect/>
          <a:stretch>
            <a:fillRect/>
          </a:stretch>
        </p:blipFill>
        <p:spPr bwMode="auto">
          <a:xfrm>
            <a:off x="1043608" y="2458968"/>
            <a:ext cx="2880320" cy="3058264"/>
          </a:xfrm>
          <a:prstGeom prst="rect">
            <a:avLst/>
          </a:prstGeom>
          <a:ln>
            <a:noFill/>
          </a:ln>
          <a:effectLst>
            <a:softEdge rad="112500"/>
          </a:effectLst>
        </p:spPr>
      </p:pic>
      <p:pic>
        <p:nvPicPr>
          <p:cNvPr id="7" name="Picture 3" descr="C:\Users\Diablo\Desktop\Даша\IMG_20250121_201517.jpg"/>
          <p:cNvPicPr>
            <a:picLocks noChangeAspect="1" noChangeArrowheads="1"/>
          </p:cNvPicPr>
          <p:nvPr/>
        </p:nvPicPr>
        <p:blipFill>
          <a:blip r:embed="rId4" cstate="print"/>
          <a:srcRect/>
          <a:stretch>
            <a:fillRect/>
          </a:stretch>
        </p:blipFill>
        <p:spPr bwMode="auto">
          <a:xfrm>
            <a:off x="4572000" y="2492896"/>
            <a:ext cx="3186068" cy="2952328"/>
          </a:xfrm>
          <a:prstGeom prst="rect">
            <a:avLst/>
          </a:prstGeom>
          <a:ln>
            <a:noFill/>
          </a:ln>
          <a:effectLst>
            <a:softEdge rad="112500"/>
          </a:effectLst>
        </p:spPr>
      </p:pic>
    </p:spTree>
    <p:extLst>
      <p:ext uri="{BB962C8B-B14F-4D97-AF65-F5344CB8AC3E}">
        <p14:creationId xmlns:p14="http://schemas.microsoft.com/office/powerpoint/2010/main" xmlns="" val="1972420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7" name="Прямоугольник 6"/>
          <p:cNvSpPr/>
          <p:nvPr/>
        </p:nvSpPr>
        <p:spPr>
          <a:xfrm>
            <a:off x="611560" y="1340768"/>
            <a:ext cx="7632848" cy="4401205"/>
          </a:xfrm>
          <a:prstGeom prst="rect">
            <a:avLst/>
          </a:prstGeom>
        </p:spPr>
        <p:txBody>
          <a:bodyPr wrap="square">
            <a:spAutoFit/>
          </a:bodyPr>
          <a:lstStyle/>
          <a:p>
            <a:pPr algn="just"/>
            <a:r>
              <a:rPr lang="ru-RU" sz="2000" dirty="0" smtClean="0"/>
              <a:t>Современное образование в детских садах требует внедрения инновационных подходов, способствующих развитию речевой активности и творческого мышления у детей. В этом контексте методика "Говорящая стена" представляет собой уникальный инструмент, который не только обогащает образовательный процесс, но и создает условия для активного взаимодействия детей с окружающим миром. Данная методика направлена на создание наглядного пространства, где стены становятся не просто элементом интерьера, а полноценным источником информации и стимулом для речевой активности. Важно отметить, что в условиях быстро меняющегося мира, где информация становится доступной в любой момент, необходимо адаптировать образовательные практики к новым реалиям, что делает актуальность данной работы особенно высокой.</a:t>
            </a:r>
            <a:endParaRPr lang="ru-RU" sz="2000" dirty="0"/>
          </a:p>
        </p:txBody>
      </p:sp>
    </p:spTree>
    <p:extLst>
      <p:ext uri="{BB962C8B-B14F-4D97-AF65-F5344CB8AC3E}">
        <p14:creationId xmlns:p14="http://schemas.microsoft.com/office/powerpoint/2010/main" xmlns="" val="90178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7" name="Прямоугольник 6"/>
          <p:cNvSpPr/>
          <p:nvPr/>
        </p:nvSpPr>
        <p:spPr>
          <a:xfrm>
            <a:off x="611560" y="1340768"/>
            <a:ext cx="7632848" cy="4832092"/>
          </a:xfrm>
          <a:prstGeom prst="rect">
            <a:avLst/>
          </a:prstGeom>
        </p:spPr>
        <p:txBody>
          <a:bodyPr wrap="square">
            <a:spAutoFit/>
          </a:bodyPr>
          <a:lstStyle/>
          <a:p>
            <a:pPr algn="just"/>
            <a:r>
              <a:rPr lang="ru-RU" sz="2400" dirty="0" smtClean="0">
                <a:solidFill>
                  <a:schemeClr val="tx1">
                    <a:lumMod val="75000"/>
                    <a:lumOff val="25000"/>
                  </a:schemeClr>
                </a:solidFill>
                <a:latin typeface="Times New Roman" pitchFamily="18" charset="0"/>
                <a:cs typeface="Times New Roman" pitchFamily="18" charset="0"/>
              </a:rPr>
              <a:t>Главными </a:t>
            </a:r>
            <a:r>
              <a:rPr lang="ru-RU" sz="2400" b="1" dirty="0" smtClean="0">
                <a:solidFill>
                  <a:schemeClr val="tx1">
                    <a:lumMod val="75000"/>
                    <a:lumOff val="25000"/>
                  </a:schemeClr>
                </a:solidFill>
                <a:latin typeface="Times New Roman" pitchFamily="18" charset="0"/>
                <a:cs typeface="Times New Roman" pitchFamily="18" charset="0"/>
              </a:rPr>
              <a:t>целями </a:t>
            </a:r>
            <a:r>
              <a:rPr lang="ru-RU" sz="2400" dirty="0" smtClean="0">
                <a:solidFill>
                  <a:schemeClr val="tx1">
                    <a:lumMod val="75000"/>
                    <a:lumOff val="25000"/>
                  </a:schemeClr>
                </a:solidFill>
                <a:latin typeface="Times New Roman" pitchFamily="18" charset="0"/>
                <a:cs typeface="Times New Roman" pitchFamily="18" charset="0"/>
              </a:rPr>
              <a:t>взаимодействия педагогического коллектива ДОО с семьями обучающихся дошкольного возраста, в соответствии с ФОП ДО, являются:</a:t>
            </a:r>
            <a:endParaRPr lang="en-US" sz="2400" dirty="0" smtClean="0">
              <a:solidFill>
                <a:schemeClr val="tx1">
                  <a:lumMod val="75000"/>
                  <a:lumOff val="25000"/>
                </a:schemeClr>
              </a:solidFill>
              <a:latin typeface="Times New Roman" pitchFamily="18" charset="0"/>
              <a:cs typeface="Times New Roman" pitchFamily="18" charset="0"/>
            </a:endParaRPr>
          </a:p>
          <a:p>
            <a:pPr algn="just">
              <a:buFont typeface="Arial" pitchFamily="34" charset="0"/>
              <a:buChar char="•"/>
            </a:pPr>
            <a:r>
              <a:rPr lang="ru-RU" sz="2400" dirty="0" smtClean="0">
                <a:latin typeface="Times New Roman" pitchFamily="18" charset="0"/>
                <a:cs typeface="Times New Roman" pitchFamily="18" charset="0"/>
              </a:rPr>
              <a:t>обеспечение психолого-педагогической поддержки семьи и повышение компетентности родителей (законных представителей) в вопросах образования, охраны и укрепления здоровья детей младенческого, раннего и дошкольного возрастов;</a:t>
            </a:r>
          </a:p>
          <a:p>
            <a:pPr algn="just">
              <a:buFont typeface="Arial" pitchFamily="34" charset="0"/>
              <a:buChar char="•"/>
            </a:pPr>
            <a:r>
              <a:rPr lang="ru-RU" sz="2400" dirty="0" smtClean="0">
                <a:latin typeface="Times New Roman" pitchFamily="18" charset="0"/>
                <a:cs typeface="Times New Roman" pitchFamily="18" charset="0"/>
              </a:rPr>
              <a:t>обеспечение единства подходов к воспитанию и обучению детей в условиях ДОО и семьи; повышение воспитательного потенциала семьи.</a:t>
            </a:r>
          </a:p>
          <a:p>
            <a:pPr algn="just"/>
            <a:endParaRPr lang="en-US" sz="2400" dirty="0" smtClean="0">
              <a:solidFill>
                <a:schemeClr val="tx1">
                  <a:lumMod val="75000"/>
                  <a:lumOff val="25000"/>
                </a:schemeClr>
              </a:solidFill>
              <a:latin typeface="Times New Roman" pitchFamily="18" charset="0"/>
              <a:cs typeface="Times New Roman" pitchFamily="18" charset="0"/>
            </a:endParaRPr>
          </a:p>
          <a:p>
            <a:pPr algn="just"/>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6" name="Прямоугольник 5"/>
          <p:cNvSpPr/>
          <p:nvPr/>
        </p:nvSpPr>
        <p:spPr>
          <a:xfrm>
            <a:off x="395536" y="1028343"/>
            <a:ext cx="8280920" cy="5601533"/>
          </a:xfrm>
          <a:prstGeom prst="rect">
            <a:avLst/>
          </a:prstGeom>
        </p:spPr>
        <p:txBody>
          <a:bodyPr wrap="square">
            <a:spAutoFit/>
          </a:bodyPr>
          <a:lstStyle/>
          <a:p>
            <a:pPr algn="just"/>
            <a:r>
              <a:rPr lang="ru-RU" sz="2000" dirty="0" smtClean="0"/>
              <a:t>    Методика "Говорящая стена" предполагает использование визуальных и текстовых материалов, которые размещаются на стенах группы, что позволяет детям взаимодействовать с ними в процессе обучения. Каждый элемент оформления стен может быть связан с определенной темой, что способствует более легкому усвоению новых слов и понятий. </a:t>
            </a:r>
          </a:p>
          <a:p>
            <a:pPr algn="just"/>
            <a:r>
              <a:rPr lang="ru-RU" sz="2000" dirty="0" smtClean="0"/>
              <a:t>Взаимодействуя с изображениями, текстами и предметами, дети не только расширяют свой словарный запас, но и учатся выражать свои мысли, задавать вопросы и делиться впечатлениями. Это создает атмосферу, в которой дети чувствуют себя активными участниками образовательного процесса, а не пассивными слушателями.</a:t>
            </a:r>
          </a:p>
          <a:p>
            <a:pPr algn="just"/>
            <a:r>
              <a:rPr lang="ru-RU" sz="2000" dirty="0" smtClean="0"/>
              <a:t>  Основной акцент в данной методике делается на детской инициативе. Дети становятся не только потребителями информации, но и ее создателями. Использование 'Говорящей стены' способствует неформальной обстановке, в которой дети могут свободно выражать свои мысли, задавать вопросы и высказывать мнения. Таким образом, они обучаются не только языковым навыкам, но и социальным, что приводит к общему развитию личности.</a:t>
            </a:r>
          </a:p>
          <a:p>
            <a:pPr algn="just"/>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6" name="Прямоугольник 5"/>
          <p:cNvSpPr/>
          <p:nvPr/>
        </p:nvSpPr>
        <p:spPr>
          <a:xfrm>
            <a:off x="323528" y="1484784"/>
            <a:ext cx="8280920" cy="4708981"/>
          </a:xfrm>
          <a:prstGeom prst="rect">
            <a:avLst/>
          </a:prstGeom>
        </p:spPr>
        <p:txBody>
          <a:bodyPr wrap="square">
            <a:spAutoFit/>
          </a:bodyPr>
          <a:lstStyle/>
          <a:p>
            <a:pPr lvl="0" indent="457200" algn="just" fontAlgn="base">
              <a:spcBef>
                <a:spcPct val="0"/>
              </a:spcBef>
              <a:spcAft>
                <a:spcPct val="0"/>
              </a:spcAft>
            </a:pPr>
            <a:r>
              <a:rPr lang="ru-RU" sz="2000" dirty="0" smtClean="0">
                <a:solidFill>
                  <a:srgbClr val="000000"/>
                </a:solidFill>
                <a:ea typeface="Times New Roman" pitchFamily="18" charset="0"/>
                <a:cs typeface="Times New Roman" pitchFamily="18" charset="0"/>
              </a:rPr>
              <a:t>Ключевой аспект методики заключается в том, как дети взаимодействуют со стеной. В процессе ежедневных игр, обсуждений, коллективных дел, стену можно активно использовать как платформу для обмена мнениями. Дети могут делиться своими переживаниями, эмоциями, впечатлениями о прочитанных книгах, увиденных фильмах или событиях, произошедших в их жизни. Каждый новый элемент, добавляемый на стену, становится поводом для обсуждения, что в свою очередь значительно обогащает лексический запас детей.</a:t>
            </a:r>
            <a:endParaRPr lang="ru-RU" sz="2000" dirty="0" smtClean="0">
              <a:cs typeface="Arial" pitchFamily="34" charset="0"/>
            </a:endParaRPr>
          </a:p>
          <a:p>
            <a:pPr lvl="0" indent="457200" algn="just" eaLnBrk="0" fontAlgn="base" hangingPunct="0">
              <a:spcBef>
                <a:spcPct val="0"/>
              </a:spcBef>
              <a:spcAft>
                <a:spcPct val="0"/>
              </a:spcAft>
            </a:pPr>
            <a:r>
              <a:rPr lang="ru-RU" sz="2000" dirty="0" smtClean="0">
                <a:solidFill>
                  <a:srgbClr val="000000"/>
                </a:solidFill>
                <a:ea typeface="Times New Roman" pitchFamily="18" charset="0"/>
                <a:cs typeface="Times New Roman" pitchFamily="18" charset="0"/>
              </a:rPr>
              <a:t>Методика предполагает активное участие педагогов в формировании </a:t>
            </a:r>
            <a:r>
              <a:rPr lang="ru-RU" sz="2000" dirty="0" err="1" smtClean="0">
                <a:solidFill>
                  <a:srgbClr val="000000"/>
                </a:solidFill>
                <a:ea typeface="Times New Roman" pitchFamily="18" charset="0"/>
                <a:cs typeface="Times New Roman" pitchFamily="18" charset="0"/>
              </a:rPr>
              <a:t>контента</a:t>
            </a:r>
            <a:r>
              <a:rPr lang="ru-RU" sz="2000" dirty="0" smtClean="0">
                <a:solidFill>
                  <a:srgbClr val="000000"/>
                </a:solidFill>
                <a:ea typeface="Times New Roman" pitchFamily="18" charset="0"/>
                <a:cs typeface="Times New Roman" pitchFamily="18" charset="0"/>
              </a:rPr>
              <a:t> 'Говорящей стены'. Важно не просто размещать заготовленные материалы, но и организовывать совместные обсуждения, направлять детей, задавать уточняющие вопросы, помогать раскрыть тему, участвовать в процессе создания информации. Педагог играет роль не только организатора, но и соучастника, который поддерживает развитие диалога между детьми.</a:t>
            </a:r>
            <a:endParaRPr lang="ru-RU" sz="2000" dirty="0" smtClean="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19457" name="Rectangle 1"/>
          <p:cNvSpPr>
            <a:spLocks noChangeArrowheads="1"/>
          </p:cNvSpPr>
          <p:nvPr/>
        </p:nvSpPr>
        <p:spPr bwMode="auto">
          <a:xfrm>
            <a:off x="251520" y="87851"/>
            <a:ext cx="849694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ea typeface="Times New Roman" pitchFamily="18" charset="0"/>
                <a:cs typeface="Times New Roman" pitchFamily="18" charset="0"/>
              </a:rPr>
              <a:t>При внедрении 'Говорящей стены' важно учитывать возрастные особенности детей. Стена может быть оформлена в виде обширной плакатной поверхности, на которую можно прикреплять изображения, заметки, плакаты и другие элементы, отражающие текущие интересы детей. Это создает возможность менять содержание стены, в зависимости от тематики занятий и активностей. Например, обсуждая темы природы, стены можно украсить рисунками листопада, снега или дождя, растений и животных, которые дети самостоятельно создадут. </a:t>
            </a:r>
            <a:endParaRPr kumimoji="0" lang="ru-RU" b="0" i="0" u="none" strike="noStrike" cap="none" normalizeH="0" baseline="0" dirty="0" smtClean="0">
              <a:ln>
                <a:noFill/>
              </a:ln>
              <a:solidFill>
                <a:srgbClr val="FF0000"/>
              </a:solidFill>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dirty="0" smtClean="0">
              <a:solidFill>
                <a:srgbClr val="FF0000"/>
              </a:solidFill>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0000"/>
              </a:solidFill>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dirty="0" smtClean="0">
              <a:solidFill>
                <a:srgbClr val="FF0000"/>
              </a:solidFill>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0000"/>
              </a:solidFill>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dirty="0" smtClean="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dirty="0" smtClean="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u-RU" dirty="0" smtClean="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effectLst/>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ea typeface="Times New Roman" pitchFamily="18" charset="0"/>
                <a:cs typeface="Times New Roman" pitchFamily="18" charset="0"/>
              </a:rPr>
              <a:t>Такой подход помогает детям более глубоко погрузиться в изучаемую тему, а также развивает их </a:t>
            </a:r>
            <a:r>
              <a:rPr kumimoji="0" lang="ru-RU" b="0" i="0" u="none" strike="noStrike" cap="none" normalizeH="0" baseline="0" dirty="0" err="1" smtClean="0">
                <a:ln>
                  <a:noFill/>
                </a:ln>
                <a:effectLst/>
                <a:ea typeface="Times New Roman" pitchFamily="18" charset="0"/>
                <a:cs typeface="Times New Roman" pitchFamily="18" charset="0"/>
              </a:rPr>
              <a:t>креативные</a:t>
            </a:r>
            <a:r>
              <a:rPr kumimoji="0" lang="ru-RU" b="0" i="0" u="none" strike="noStrike" cap="none" normalizeH="0" baseline="0" dirty="0" smtClean="0">
                <a:ln>
                  <a:noFill/>
                </a:ln>
                <a:effectLst/>
                <a:ea typeface="Times New Roman" pitchFamily="18" charset="0"/>
                <a:cs typeface="Times New Roman" pitchFamily="18" charset="0"/>
              </a:rPr>
              <a:t> способности.</a:t>
            </a:r>
            <a:endParaRPr kumimoji="0" lang="ru-RU" b="0" i="0" u="none" strike="noStrike" cap="none" normalizeH="0" baseline="0" dirty="0" smtClean="0">
              <a:ln>
                <a:noFill/>
              </a:ln>
              <a:effectLst/>
              <a:cs typeface="Arial" pitchFamily="34" charset="0"/>
            </a:endParaRPr>
          </a:p>
        </p:txBody>
      </p:sp>
      <p:pic>
        <p:nvPicPr>
          <p:cNvPr id="4098" name="Picture 2" descr="C:\Users\Diablo\Desktop\ррррррр\20241112_162855.jpg"/>
          <p:cNvPicPr>
            <a:picLocks noChangeAspect="1" noChangeArrowheads="1"/>
          </p:cNvPicPr>
          <p:nvPr/>
        </p:nvPicPr>
        <p:blipFill>
          <a:blip r:embed="rId3" cstate="print"/>
          <a:srcRect/>
          <a:stretch>
            <a:fillRect/>
          </a:stretch>
        </p:blipFill>
        <p:spPr bwMode="auto">
          <a:xfrm>
            <a:off x="539552" y="2420888"/>
            <a:ext cx="3312368" cy="3412480"/>
          </a:xfrm>
          <a:prstGeom prst="rect">
            <a:avLst/>
          </a:prstGeom>
          <a:noFill/>
        </p:spPr>
      </p:pic>
      <p:pic>
        <p:nvPicPr>
          <p:cNvPr id="4102" name="Picture 6" descr="C:\Users\Diablo\Desktop\ррррррр\20241112_162754.jpg"/>
          <p:cNvPicPr>
            <a:picLocks noChangeAspect="1" noChangeArrowheads="1"/>
          </p:cNvPicPr>
          <p:nvPr/>
        </p:nvPicPr>
        <p:blipFill>
          <a:blip r:embed="rId4" cstate="print"/>
          <a:srcRect/>
          <a:stretch>
            <a:fillRect/>
          </a:stretch>
        </p:blipFill>
        <p:spPr bwMode="auto">
          <a:xfrm>
            <a:off x="4499992" y="2420888"/>
            <a:ext cx="4104456" cy="34563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6" name="Прямоугольник 5"/>
          <p:cNvSpPr/>
          <p:nvPr/>
        </p:nvSpPr>
        <p:spPr>
          <a:xfrm>
            <a:off x="323528" y="394692"/>
            <a:ext cx="8640960" cy="5755422"/>
          </a:xfrm>
          <a:prstGeom prst="rect">
            <a:avLst/>
          </a:prstGeom>
        </p:spPr>
        <p:txBody>
          <a:bodyPr wrap="square">
            <a:spAutoFit/>
          </a:bodyPr>
          <a:lstStyle/>
          <a:p>
            <a:pPr lvl="0" indent="457200" fontAlgn="base">
              <a:spcBef>
                <a:spcPct val="0"/>
              </a:spcBef>
              <a:spcAft>
                <a:spcPct val="0"/>
              </a:spcAft>
            </a:pPr>
            <a:r>
              <a:rPr lang="ru-RU" sz="1600" dirty="0" smtClean="0">
                <a:solidFill>
                  <a:srgbClr val="000000"/>
                </a:solidFill>
                <a:ea typeface="Times New Roman" pitchFamily="18" charset="0"/>
                <a:cs typeface="Times New Roman" pitchFamily="18" charset="0"/>
              </a:rPr>
              <a:t>Одним из привлекательных аспектов методики является то, что 'Говорящая стена' может использоваться не только во время занятий, но и в свободное время. Дети могут подходить к стене в любое время, добавлять свои заметки, рисунки, решать примеры. </a:t>
            </a: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r>
              <a:rPr lang="ru-RU" sz="1600" dirty="0" smtClean="0">
                <a:solidFill>
                  <a:srgbClr val="000000"/>
                </a:solidFill>
                <a:ea typeface="Times New Roman" pitchFamily="18" charset="0"/>
                <a:cs typeface="Times New Roman" pitchFamily="18" charset="0"/>
              </a:rPr>
              <a:t>Это создает атмосферу свободы самовыражения, где нет места страху ошибиться или быть непонятым. Именно этот аспект позволяет детям развивать не только речевые навыки, но и эмоциональную выразительность.</a:t>
            </a:r>
            <a:endParaRPr lang="ru-RU" sz="1600" dirty="0" smtClean="0">
              <a:cs typeface="Arial" pitchFamily="34" charset="0"/>
            </a:endParaRPr>
          </a:p>
        </p:txBody>
      </p:sp>
      <p:pic>
        <p:nvPicPr>
          <p:cNvPr id="1026" name="Picture 2" descr="C:\Users\Diablo\AppData\Local\Temp\Rar$DRa16408.21504\20241113_153714.jpg"/>
          <p:cNvPicPr>
            <a:picLocks noChangeAspect="1" noChangeArrowheads="1"/>
          </p:cNvPicPr>
          <p:nvPr/>
        </p:nvPicPr>
        <p:blipFill>
          <a:blip r:embed="rId3" cstate="print"/>
          <a:srcRect/>
          <a:stretch>
            <a:fillRect/>
          </a:stretch>
        </p:blipFill>
        <p:spPr bwMode="auto">
          <a:xfrm rot="5400000">
            <a:off x="539552" y="1340768"/>
            <a:ext cx="4032448" cy="4032448"/>
          </a:xfrm>
          <a:prstGeom prst="rect">
            <a:avLst/>
          </a:prstGeom>
          <a:noFill/>
        </p:spPr>
      </p:pic>
      <p:pic>
        <p:nvPicPr>
          <p:cNvPr id="9" name="Picture 2" descr="C:\Users\Diablo\Desktop\ррррррр\1731487199713.jpg"/>
          <p:cNvPicPr>
            <a:picLocks noChangeAspect="1" noChangeArrowheads="1"/>
          </p:cNvPicPr>
          <p:nvPr/>
        </p:nvPicPr>
        <p:blipFill>
          <a:blip r:embed="rId4" cstate="print"/>
          <a:srcRect/>
          <a:stretch>
            <a:fillRect/>
          </a:stretch>
        </p:blipFill>
        <p:spPr bwMode="auto">
          <a:xfrm>
            <a:off x="4932040" y="1412776"/>
            <a:ext cx="3888432" cy="38884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6" name="Прямоугольник 5"/>
          <p:cNvSpPr/>
          <p:nvPr/>
        </p:nvSpPr>
        <p:spPr>
          <a:xfrm>
            <a:off x="323528" y="394692"/>
            <a:ext cx="8640960" cy="5755422"/>
          </a:xfrm>
          <a:prstGeom prst="rect">
            <a:avLst/>
          </a:prstGeom>
        </p:spPr>
        <p:txBody>
          <a:bodyPr wrap="square">
            <a:spAutoFit/>
          </a:bodyPr>
          <a:lstStyle/>
          <a:p>
            <a:pPr lvl="0" indent="457200" fontAlgn="base">
              <a:spcBef>
                <a:spcPct val="0"/>
              </a:spcBef>
              <a:spcAft>
                <a:spcPct val="0"/>
              </a:spcAft>
            </a:pPr>
            <a:r>
              <a:rPr lang="ru-RU" sz="1600" dirty="0" smtClean="0">
                <a:solidFill>
                  <a:srgbClr val="000000"/>
                </a:solidFill>
                <a:ea typeface="Times New Roman" pitchFamily="18" charset="0"/>
                <a:cs typeface="Times New Roman" pitchFamily="18" charset="0"/>
              </a:rPr>
              <a:t>Одним из привлекательных аспектов методики является то, что 'Говорящая стена' может использоваться не только во время занятий, но и в свободное время. Дети могут подходить к стене в любое время, добавлять свои заметки, рисунки, решать примеры. </a:t>
            </a: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r>
              <a:rPr lang="ru-RU" sz="1600" dirty="0" smtClean="0">
                <a:solidFill>
                  <a:srgbClr val="000000"/>
                </a:solidFill>
                <a:ea typeface="Times New Roman" pitchFamily="18" charset="0"/>
                <a:cs typeface="Times New Roman" pitchFamily="18" charset="0"/>
              </a:rPr>
              <a:t>Это создает атмосферу свободы самовыражения, где нет места страху ошибиться или быть непонятым. Именно этот аспект позволяет детям развивать не только речевые навыки, но и эмоциональную выразительность.</a:t>
            </a:r>
            <a:endParaRPr lang="ru-RU" sz="1600" dirty="0" smtClean="0">
              <a:cs typeface="Arial" pitchFamily="34" charset="0"/>
            </a:endParaRPr>
          </a:p>
        </p:txBody>
      </p:sp>
      <p:pic>
        <p:nvPicPr>
          <p:cNvPr id="1026" name="Picture 2" descr="C:\Users\Diablo\AppData\Local\Temp\Rar$DRa16408.21504\20241113_153714.jpg"/>
          <p:cNvPicPr>
            <a:picLocks noChangeAspect="1" noChangeArrowheads="1"/>
          </p:cNvPicPr>
          <p:nvPr/>
        </p:nvPicPr>
        <p:blipFill>
          <a:blip r:embed="rId3" cstate="print"/>
          <a:srcRect/>
          <a:stretch>
            <a:fillRect/>
          </a:stretch>
        </p:blipFill>
        <p:spPr bwMode="auto">
          <a:xfrm rot="5400000">
            <a:off x="539552" y="1340768"/>
            <a:ext cx="4032448" cy="4032448"/>
          </a:xfrm>
          <a:prstGeom prst="rect">
            <a:avLst/>
          </a:prstGeom>
          <a:noFill/>
        </p:spPr>
      </p:pic>
      <p:pic>
        <p:nvPicPr>
          <p:cNvPr id="9" name="Picture 2" descr="C:\Users\Diablo\Desktop\ррррррр\1731487199713.jpg"/>
          <p:cNvPicPr>
            <a:picLocks noChangeAspect="1" noChangeArrowheads="1"/>
          </p:cNvPicPr>
          <p:nvPr/>
        </p:nvPicPr>
        <p:blipFill>
          <a:blip r:embed="rId4" cstate="print"/>
          <a:srcRect/>
          <a:stretch>
            <a:fillRect/>
          </a:stretch>
        </p:blipFill>
        <p:spPr bwMode="auto">
          <a:xfrm>
            <a:off x="4932040" y="1412776"/>
            <a:ext cx="3888432" cy="38884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6" name="Прямоугольник 5"/>
          <p:cNvSpPr/>
          <p:nvPr/>
        </p:nvSpPr>
        <p:spPr>
          <a:xfrm>
            <a:off x="323528" y="394692"/>
            <a:ext cx="8640960" cy="5262979"/>
          </a:xfrm>
          <a:prstGeom prst="rect">
            <a:avLst/>
          </a:prstGeom>
        </p:spPr>
        <p:txBody>
          <a:bodyPr wrap="square">
            <a:spAutoFit/>
          </a:bodyPr>
          <a:lstStyle/>
          <a:p>
            <a:pPr lvl="0" indent="457200" fontAlgn="base">
              <a:spcBef>
                <a:spcPct val="0"/>
              </a:spcBef>
              <a:spcAft>
                <a:spcPct val="0"/>
              </a:spcAft>
            </a:pPr>
            <a:r>
              <a:rPr lang="ru-RU" sz="1600" dirty="0" smtClean="0">
                <a:solidFill>
                  <a:srgbClr val="000000"/>
                </a:solidFill>
                <a:ea typeface="Times New Roman" pitchFamily="18" charset="0"/>
                <a:cs typeface="Times New Roman" pitchFamily="18" charset="0"/>
              </a:rPr>
              <a:t>. </a:t>
            </a: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endParaRPr lang="ru-RU" sz="1600" dirty="0" smtClean="0">
              <a:solidFill>
                <a:srgbClr val="000000"/>
              </a:solidFill>
              <a:ea typeface="Times New Roman" pitchFamily="18" charset="0"/>
              <a:cs typeface="Times New Roman" pitchFamily="18" charset="0"/>
            </a:endParaRPr>
          </a:p>
          <a:p>
            <a:pPr lvl="0" indent="457200" fontAlgn="base">
              <a:spcBef>
                <a:spcPct val="0"/>
              </a:spcBef>
              <a:spcAft>
                <a:spcPct val="0"/>
              </a:spcAft>
            </a:pPr>
            <a:r>
              <a:rPr lang="ru-RU" sz="1600" dirty="0" smtClean="0">
                <a:solidFill>
                  <a:srgbClr val="000000"/>
                </a:solidFill>
                <a:ea typeface="Times New Roman" pitchFamily="18" charset="0"/>
                <a:cs typeface="Times New Roman" pitchFamily="18" charset="0"/>
              </a:rPr>
              <a:t>Это создает атмосферу свободы самовыражения, где нет места страху ошибиться или быть непонятым. Именно этот аспект позволяет детям развивать не только речевые навыки, но и эмоциональную выразительность.</a:t>
            </a:r>
            <a:endParaRPr lang="ru-RU" sz="1600" dirty="0" smtClean="0">
              <a:cs typeface="Arial" pitchFamily="34" charset="0"/>
            </a:endParaRPr>
          </a:p>
        </p:txBody>
      </p:sp>
      <p:pic>
        <p:nvPicPr>
          <p:cNvPr id="10" name="Picture 5" descr="C:\Users\Diablo\Desktop\ррррррр\1731487213919.jpg"/>
          <p:cNvPicPr>
            <a:picLocks noChangeAspect="1" noChangeArrowheads="1"/>
          </p:cNvPicPr>
          <p:nvPr/>
        </p:nvPicPr>
        <p:blipFill>
          <a:blip r:embed="rId3" cstate="print"/>
          <a:srcRect/>
          <a:stretch>
            <a:fillRect/>
          </a:stretch>
        </p:blipFill>
        <p:spPr bwMode="auto">
          <a:xfrm>
            <a:off x="1331640" y="1052736"/>
            <a:ext cx="6359789" cy="36724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7" name="Прямоугольник 6"/>
          <p:cNvSpPr/>
          <p:nvPr/>
        </p:nvSpPr>
        <p:spPr>
          <a:xfrm>
            <a:off x="251520" y="188640"/>
            <a:ext cx="8352928" cy="5201424"/>
          </a:xfrm>
          <a:prstGeom prst="rect">
            <a:avLst/>
          </a:prstGeom>
        </p:spPr>
        <p:txBody>
          <a:bodyPr wrap="square">
            <a:spAutoFit/>
          </a:bodyPr>
          <a:lstStyle/>
          <a:p>
            <a:endParaRPr lang="ru-RU" sz="1600" dirty="0" smtClean="0"/>
          </a:p>
          <a:p>
            <a:endParaRPr lang="ru-RU" sz="1600" dirty="0" smtClean="0"/>
          </a:p>
          <a:p>
            <a:endParaRPr lang="ru-RU" sz="1600" dirty="0" smtClean="0"/>
          </a:p>
          <a:p>
            <a:endParaRPr lang="ru-RU" sz="1600" dirty="0" smtClean="0"/>
          </a:p>
          <a:p>
            <a:r>
              <a:rPr lang="ru-RU" sz="1600" dirty="0" smtClean="0"/>
              <a:t>Структура 'Говорящей стены' включает несколько элементов, каждый из которых выполняет свою уникальную функцию, способствуя образованию и социализации детей. В первую очередь, основным компонентом являются визуальные элементы. Это могут быть изображения, рисунки, фотографии, соответствующие текущей образовательной теме или проекту, над которым работают дети. Эти материалы могут быть изменяемыми, что предоставляет возможность детям самостоятельно добавлять свои работы, тем самым создавая интерактивный элемент, который будет постоянно обновляться и наполняться новыми идеями и мыслями.</a:t>
            </a:r>
          </a:p>
          <a:p>
            <a:r>
              <a:rPr lang="ru-RU" sz="1600" dirty="0" smtClean="0"/>
              <a:t>На 'Говорящей стене' могут размещаться карманы для детских работ с возможностью легкого доступа, что позволяет каждому ребенку предъявить свои достижения. </a:t>
            </a:r>
            <a:endParaRPr lang="ru-RU" sz="1600" dirty="0" smtClean="0">
              <a:solidFill>
                <a:srgbClr val="FF0000"/>
              </a:solidFill>
            </a:endParaRPr>
          </a:p>
          <a:p>
            <a:r>
              <a:rPr lang="ru-RU" dirty="0" smtClean="0"/>
              <a:t> Практика демонстрации своих результатов перед сверстниками способствует не только формированию уверенности в себе, но и развивает навыки публичного выступления. Такое взаимодействие также вдохновляет других детей, побуждая их к участию в процессе и обмену идеями.</a:t>
            </a:r>
          </a:p>
          <a:p>
            <a:r>
              <a:rPr lang="ru-RU" dirty="0" smtClean="0"/>
              <a:t>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pic>
        <p:nvPicPr>
          <p:cNvPr id="1026" name="Picture 2" descr="C:\Users\Diablo\AppData\Local\Temp\Rar$DRa3180.47561\20241113_163210.jpg"/>
          <p:cNvPicPr>
            <a:picLocks noChangeAspect="1" noChangeArrowheads="1"/>
          </p:cNvPicPr>
          <p:nvPr/>
        </p:nvPicPr>
        <p:blipFill>
          <a:blip r:embed="rId3" cstate="print"/>
          <a:srcRect/>
          <a:stretch>
            <a:fillRect/>
          </a:stretch>
        </p:blipFill>
        <p:spPr bwMode="auto">
          <a:xfrm>
            <a:off x="1441610" y="836712"/>
            <a:ext cx="6658782" cy="2952328"/>
          </a:xfrm>
          <a:prstGeom prst="rect">
            <a:avLst/>
          </a:prstGeom>
          <a:ln>
            <a:noFill/>
          </a:ln>
          <a:effectLst>
            <a:softEdge rad="112500"/>
          </a:effectLst>
        </p:spPr>
      </p:pic>
      <p:pic>
        <p:nvPicPr>
          <p:cNvPr id="1028" name="Picture 4" descr="C:\Users\Diablo\Desktop\ррррррр\1731487337510.jpg"/>
          <p:cNvPicPr>
            <a:picLocks noChangeAspect="1" noChangeArrowheads="1"/>
          </p:cNvPicPr>
          <p:nvPr/>
        </p:nvPicPr>
        <p:blipFill>
          <a:blip r:embed="rId4" cstate="print"/>
          <a:srcRect/>
          <a:stretch>
            <a:fillRect/>
          </a:stretch>
        </p:blipFill>
        <p:spPr bwMode="auto">
          <a:xfrm>
            <a:off x="1619672" y="3706112"/>
            <a:ext cx="6336704" cy="26878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pic>
        <p:nvPicPr>
          <p:cNvPr id="3076" name="Picture 4" descr="C:\Users\Diablo\Desktop\1731570973300.jpg"/>
          <p:cNvPicPr>
            <a:picLocks noChangeAspect="1" noChangeArrowheads="1"/>
          </p:cNvPicPr>
          <p:nvPr/>
        </p:nvPicPr>
        <p:blipFill>
          <a:blip r:embed="rId3" cstate="print"/>
          <a:srcRect t="7143" r="3639" b="9524"/>
          <a:stretch>
            <a:fillRect/>
          </a:stretch>
        </p:blipFill>
        <p:spPr bwMode="auto">
          <a:xfrm>
            <a:off x="4932040" y="1124744"/>
            <a:ext cx="3600400" cy="5040560"/>
          </a:xfrm>
          <a:prstGeom prst="rect">
            <a:avLst/>
          </a:prstGeom>
          <a:ln>
            <a:noFill/>
          </a:ln>
          <a:effectLst>
            <a:softEdge rad="112500"/>
          </a:effectLst>
        </p:spPr>
      </p:pic>
      <p:pic>
        <p:nvPicPr>
          <p:cNvPr id="2050" name="Picture 2" descr="C:\Users\Diablo\AppData\Local\Temp\Rar$DRa1312.32002\20241113_163109.jpg"/>
          <p:cNvPicPr>
            <a:picLocks noChangeAspect="1" noChangeArrowheads="1"/>
          </p:cNvPicPr>
          <p:nvPr/>
        </p:nvPicPr>
        <p:blipFill>
          <a:blip r:embed="rId4" cstate="print"/>
          <a:srcRect l="4851" b="19550"/>
          <a:stretch>
            <a:fillRect/>
          </a:stretch>
        </p:blipFill>
        <p:spPr bwMode="auto">
          <a:xfrm rot="5400000">
            <a:off x="71497" y="1808820"/>
            <a:ext cx="5040561" cy="36724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5122" name="Rectangle 2"/>
          <p:cNvSpPr>
            <a:spLocks noChangeArrowheads="1"/>
          </p:cNvSpPr>
          <p:nvPr/>
        </p:nvSpPr>
        <p:spPr bwMode="auto">
          <a:xfrm>
            <a:off x="0" y="-2128650"/>
            <a:ext cx="91440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rgbClr val="FF0000"/>
                </a:solidFill>
                <a:effectLst/>
                <a:latin typeface="Georgia" pitchFamily="18" charset="0"/>
                <a:ea typeface="Times New Roman" pitchFamily="18" charset="0"/>
                <a:cs typeface="Times New Roman" pitchFamily="18" charset="0"/>
              </a:rPr>
              <a:t>Основные преимущества </a:t>
            </a:r>
            <a:r>
              <a:rPr kumimoji="0" lang="ru-RU" sz="2400" b="1" i="0" u="none" strike="noStrike" cap="none" normalizeH="0" baseline="0" dirty="0" smtClean="0">
                <a:ln>
                  <a:noFill/>
                </a:ln>
                <a:solidFill>
                  <a:srgbClr val="FF0000"/>
                </a:solidFill>
                <a:effectLst/>
                <a:latin typeface="Calibri"/>
                <a:ea typeface="Times New Roman" pitchFamily="18" charset="0"/>
                <a:cs typeface="Times New Roman" pitchFamily="18" charset="0"/>
              </a:rPr>
              <a:t>«</a:t>
            </a:r>
            <a:r>
              <a:rPr lang="ru-RU" sz="2400" b="1" dirty="0" smtClean="0">
                <a:solidFill>
                  <a:srgbClr val="FF0000"/>
                </a:solidFill>
                <a:latin typeface="Georgia" pitchFamily="18" charset="0"/>
                <a:ea typeface="Times New Roman" pitchFamily="18" charset="0"/>
                <a:cs typeface="Times New Roman" pitchFamily="18" charset="0"/>
              </a:rPr>
              <a:t>Г</a:t>
            </a:r>
            <a:r>
              <a:rPr kumimoji="0" lang="ru-RU" sz="2400" b="1" i="0" u="none" strike="noStrike" cap="none" normalizeH="0" baseline="0" dirty="0" smtClean="0">
                <a:ln>
                  <a:noFill/>
                </a:ln>
                <a:solidFill>
                  <a:srgbClr val="FF0000"/>
                </a:solidFill>
                <a:effectLst/>
                <a:latin typeface="Georgia" pitchFamily="18" charset="0"/>
                <a:ea typeface="Times New Roman" pitchFamily="18" charset="0"/>
                <a:cs typeface="Times New Roman" pitchFamily="18" charset="0"/>
              </a:rPr>
              <a:t>оворящей стены</a:t>
            </a:r>
            <a:r>
              <a:rPr kumimoji="0" lang="ru-RU" sz="2400" b="1" i="0" u="none" strike="noStrike" cap="none" normalizeH="0" baseline="0" dirty="0" smtClean="0">
                <a:ln>
                  <a:noFill/>
                </a:ln>
                <a:solidFill>
                  <a:srgbClr val="FF0000"/>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rgbClr val="FF0000"/>
                </a:solidFill>
                <a:effectLst/>
                <a:latin typeface="Georgia"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Повышает интерес к обучению:</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Говорящая стена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делает процесс обучения более </a:t>
            </a: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интересным</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и </a:t>
            </a: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увлекательным</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что повышает мотивацию детей к познанию.</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Развивает творческие способности:</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Говорящая стена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предоставляет детям возможность</a:t>
            </a: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для самовыражения</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и развития своих творческих способностей.</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Стимулирует коммуникативные навыки:</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Говорящая стена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создает условия</a:t>
            </a: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для общения</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и взаимодействия </a:t>
            </a: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детей</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что способствует развитию их коммуникативных навыков.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Создает комфортную и безопасную среду:</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Говорящая стена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делает пространство детского сада более </a:t>
            </a:r>
            <a:r>
              <a:rPr kumimoji="0" lang="ru-RU"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комфортным</a:t>
            </a:r>
            <a:r>
              <a:rPr kumimoji="0" lang="ru-RU"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и безопасным для детей.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12983" y="-99392"/>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8" name="Прямоугольник 7"/>
          <p:cNvSpPr/>
          <p:nvPr/>
        </p:nvSpPr>
        <p:spPr>
          <a:xfrm>
            <a:off x="971600" y="332656"/>
            <a:ext cx="7776864" cy="5693866"/>
          </a:xfrm>
          <a:prstGeom prst="rect">
            <a:avLst/>
          </a:prstGeom>
        </p:spPr>
        <p:txBody>
          <a:bodyPr wrap="square">
            <a:spAutoFit/>
          </a:bodyPr>
          <a:lstStyle/>
          <a:p>
            <a:pPr algn="ctr"/>
            <a:endParaRPr lang="ru-RU" sz="1600" b="1" i="1" dirty="0" smtClean="0"/>
          </a:p>
          <a:p>
            <a:pPr algn="ctr"/>
            <a:r>
              <a:rPr lang="ru-RU" sz="2000" b="1" i="1" dirty="0" smtClean="0"/>
              <a:t>Актуальность проекта «</a:t>
            </a:r>
            <a:r>
              <a:rPr lang="ru-RU" sz="2000" b="1" i="1" dirty="0" err="1" smtClean="0"/>
              <a:t>Говорушка</a:t>
            </a:r>
            <a:r>
              <a:rPr lang="ru-RU" sz="2000" b="1" i="1" dirty="0" smtClean="0"/>
              <a:t>»</a:t>
            </a:r>
          </a:p>
          <a:p>
            <a:pPr algn="ctr"/>
            <a:endParaRPr lang="ru-RU" sz="2400" b="1" i="1" dirty="0"/>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 возрасте </a:t>
            </a:r>
            <a:r>
              <a:rPr lang="ru-RU" sz="1600" dirty="0">
                <a:latin typeface="Times New Roman" panose="02020603050405020304" pitchFamily="18" charset="0"/>
                <a:cs typeface="Times New Roman" panose="02020603050405020304" pitchFamily="18" charset="0"/>
              </a:rPr>
              <a:t>от 3 до 4 лет имеет особое </a:t>
            </a:r>
            <a:r>
              <a:rPr lang="ru-RU" sz="1600" dirty="0" smtClean="0">
                <a:latin typeface="Times New Roman" panose="02020603050405020304" pitchFamily="18" charset="0"/>
                <a:cs typeface="Times New Roman" panose="02020603050405020304" pitchFamily="18" charset="0"/>
              </a:rPr>
              <a:t>значение речевое развитие </a:t>
            </a:r>
            <a:r>
              <a:rPr lang="ru-RU" sz="1600" dirty="0">
                <a:latin typeface="Times New Roman" panose="02020603050405020304" pitchFamily="18" charset="0"/>
                <a:cs typeface="Times New Roman" panose="02020603050405020304" pitchFamily="18" charset="0"/>
              </a:rPr>
              <a:t>ребенка. Главная задача педагога в области развития речи детей младшего дошкольного возраста – помочь им в освоении разговорной речи, овладеть родным языком. Важнейшими источниками развития выразительности детской речи являются произведения устного народного творчества, в том числе малые фольклорные формы (</a:t>
            </a:r>
            <a:r>
              <a:rPr lang="ru-RU" sz="1600" dirty="0" err="1">
                <a:latin typeface="Times New Roman" panose="02020603050405020304" pitchFamily="18" charset="0"/>
                <a:cs typeface="Times New Roman" panose="02020603050405020304" pitchFamily="18" charset="0"/>
              </a:rPr>
              <a:t>потешки</a:t>
            </a:r>
            <a:r>
              <a:rPr lang="ru-RU" sz="1600" dirty="0">
                <a:latin typeface="Times New Roman" panose="02020603050405020304" pitchFamily="18" charset="0"/>
                <a:cs typeface="Times New Roman" panose="02020603050405020304" pitchFamily="18" charset="0"/>
              </a:rPr>
              <a:t> , колыбельные песни, считалки, сказки, загадки), пальчиковые игры, артикуляционная гимнастика. Воспитательное, познавательное и эстетическое значение фольклора огромно, так как оно расширяет знания ребенка об окружающей действительности, развивает умения тонко чувствовать художественную форму, мелодику и ритм родного языка. Развитие мелкой моторики кистей и пальцев рук у детей важно для общего развития ребёнка, так как ему понадобятся точные координированные движения, чтобы писать, одеваться, а также выполнять различные бытовые и прочие движения. Следовательно, движения руки всегда тесно связаны с речью и способствуют её развитию. Тренировка пальцев рук влияет на созревание речевой функции. Иначе говоря, если у малыша ловкие, подвижные пальчики, то и говорить он научится без особого труда, речь будет развиваться правильно. Игры с пальчиками – это не только стимул для развития речи и мелкой моторики, но и один из вариантов радостного общения. Недаром из поколения в поколение передаются забавные народные </a:t>
            </a:r>
            <a:r>
              <a:rPr lang="ru-RU" sz="1600" dirty="0" err="1">
                <a:latin typeface="Times New Roman" panose="02020603050405020304" pitchFamily="18" charset="0"/>
                <a:cs typeface="Times New Roman" panose="02020603050405020304" pitchFamily="18" charset="0"/>
              </a:rPr>
              <a:t>потешки</a:t>
            </a:r>
            <a:r>
              <a:rPr lang="ru-RU" sz="1600" dirty="0">
                <a:latin typeface="Times New Roman" panose="02020603050405020304" pitchFamily="18" charset="0"/>
                <a:cs typeface="Times New Roman" panose="02020603050405020304" pitchFamily="18" charset="0"/>
              </a:rPr>
              <a:t>, сказки, пальчиковые игры, пальчиковый театр</a:t>
            </a:r>
            <a:r>
              <a:rPr lang="ru-RU" sz="1600" dirty="0"/>
              <a:t>.</a:t>
            </a:r>
          </a:p>
        </p:txBody>
      </p:sp>
    </p:spTree>
    <p:extLst>
      <p:ext uri="{BB962C8B-B14F-4D97-AF65-F5344CB8AC3E}">
        <p14:creationId xmlns:p14="http://schemas.microsoft.com/office/powerpoint/2010/main" xmlns="" val="456389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5122" name="Rectangle 2"/>
          <p:cNvSpPr>
            <a:spLocks noChangeArrowheads="1"/>
          </p:cNvSpPr>
          <p:nvPr/>
        </p:nvSpPr>
        <p:spPr bwMode="auto">
          <a:xfrm>
            <a:off x="0" y="-328156"/>
            <a:ext cx="9144000"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p:txBody>
      </p:sp>
      <p:sp>
        <p:nvSpPr>
          <p:cNvPr id="4" name="Прямоугольник 3"/>
          <p:cNvSpPr/>
          <p:nvPr/>
        </p:nvSpPr>
        <p:spPr>
          <a:xfrm>
            <a:off x="685798" y="548680"/>
            <a:ext cx="7414593" cy="4801314"/>
          </a:xfrm>
          <a:prstGeom prst="rect">
            <a:avLst/>
          </a:prstGeom>
        </p:spPr>
        <p:txBody>
          <a:bodyPr wrap="square">
            <a:spAutoFit/>
          </a:bodyPr>
          <a:lstStyle/>
          <a:p>
            <a:pPr algn="ctr"/>
            <a:r>
              <a:rPr lang="ru-RU" b="1" dirty="0" smtClean="0">
                <a:solidFill>
                  <a:srgbClr val="333333"/>
                </a:solidFill>
                <a:latin typeface="YS Text"/>
              </a:rPr>
              <a:t> </a:t>
            </a:r>
            <a:r>
              <a:rPr lang="ru-RU" b="1" dirty="0" smtClean="0">
                <a:solidFill>
                  <a:srgbClr val="333333"/>
                </a:solidFill>
                <a:latin typeface="Times New Roman" panose="02020603050405020304" pitchFamily="18" charset="0"/>
                <a:cs typeface="Times New Roman" panose="02020603050405020304" pitchFamily="18" charset="0"/>
              </a:rPr>
              <a:t>Результаты </a:t>
            </a:r>
            <a:r>
              <a:rPr lang="ru-RU" b="1" dirty="0">
                <a:solidFill>
                  <a:srgbClr val="333333"/>
                </a:solidFill>
                <a:latin typeface="Times New Roman" panose="02020603050405020304" pitchFamily="18" charset="0"/>
                <a:cs typeface="Times New Roman" panose="02020603050405020304" pitchFamily="18" charset="0"/>
              </a:rPr>
              <a:t>работы с родителями в ДОУ</a:t>
            </a:r>
            <a:r>
              <a:rPr lang="ru-RU" b="1" dirty="0" smtClean="0">
                <a:solidFill>
                  <a:srgbClr val="333333"/>
                </a:solidFill>
                <a:latin typeface="Times New Roman" panose="02020603050405020304" pitchFamily="18" charset="0"/>
                <a:cs typeface="Times New Roman" panose="02020603050405020304" pitchFamily="18" charset="0"/>
              </a:rPr>
              <a:t>:</a:t>
            </a:r>
          </a:p>
          <a:p>
            <a:pPr algn="ctr"/>
            <a:endParaRPr lang="ru-RU" dirty="0">
              <a:solidFill>
                <a:srgbClr val="333333"/>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b="1" dirty="0">
                <a:solidFill>
                  <a:srgbClr val="333333"/>
                </a:solidFill>
                <a:latin typeface="Times New Roman" panose="02020603050405020304" pitchFamily="18" charset="0"/>
                <a:cs typeface="Times New Roman" panose="02020603050405020304" pitchFamily="18" charset="0"/>
              </a:rPr>
              <a:t>Повышение интереса родителей к вопросам воспитания и развития детей</a:t>
            </a:r>
            <a:r>
              <a:rPr lang="ru-RU" dirty="0">
                <a:solidFill>
                  <a:srgbClr val="333333"/>
                </a:solidFill>
                <a:latin typeface="Times New Roman" panose="02020603050405020304" pitchFamily="18" charset="0"/>
                <a:cs typeface="Times New Roman" panose="02020603050405020304" pitchFamily="18" charset="0"/>
              </a:rPr>
              <a:t>. Они учатся эмоционально поддерживать ребёнка, радоваться результатам и продуктам детской деятельности. </a:t>
            </a:r>
          </a:p>
          <a:p>
            <a:pPr algn="just">
              <a:buFont typeface="Arial" panose="020B0604020202020204" pitchFamily="34" charset="0"/>
              <a:buChar char="•"/>
            </a:pPr>
            <a:r>
              <a:rPr lang="ru-RU" b="1" dirty="0">
                <a:solidFill>
                  <a:srgbClr val="333333"/>
                </a:solidFill>
                <a:latin typeface="Times New Roman" panose="02020603050405020304" pitchFamily="18" charset="0"/>
                <a:cs typeface="Times New Roman" panose="02020603050405020304" pitchFamily="18" charset="0"/>
              </a:rPr>
              <a:t>Обогащение педагогического опыта родителей</a:t>
            </a:r>
            <a:r>
              <a:rPr lang="ru-RU" dirty="0">
                <a:solidFill>
                  <a:srgbClr val="333333"/>
                </a:solidFill>
                <a:latin typeface="Times New Roman" panose="02020603050405020304" pitchFamily="18" charset="0"/>
                <a:cs typeface="Times New Roman" panose="02020603050405020304" pitchFamily="18" charset="0"/>
              </a:rPr>
              <a:t>. Об этом свидетельствует положительная динамика в развитии детей. </a:t>
            </a:r>
          </a:p>
          <a:p>
            <a:pPr algn="just">
              <a:buFont typeface="Arial" panose="020B0604020202020204" pitchFamily="34" charset="0"/>
              <a:buChar char="•"/>
            </a:pPr>
            <a:r>
              <a:rPr lang="ru-RU" b="1" dirty="0">
                <a:solidFill>
                  <a:srgbClr val="333333"/>
                </a:solidFill>
                <a:latin typeface="Times New Roman" panose="02020603050405020304" pitchFamily="18" charset="0"/>
                <a:cs typeface="Times New Roman" panose="02020603050405020304" pitchFamily="18" charset="0"/>
              </a:rPr>
              <a:t>Создание атмосферы </a:t>
            </a:r>
            <a:r>
              <a:rPr lang="ru-RU" b="1" dirty="0" err="1">
                <a:solidFill>
                  <a:srgbClr val="333333"/>
                </a:solidFill>
                <a:latin typeface="Times New Roman" panose="02020603050405020304" pitchFamily="18" charset="0"/>
                <a:cs typeface="Times New Roman" panose="02020603050405020304" pitchFamily="18" charset="0"/>
              </a:rPr>
              <a:t>взаимоподдержки</a:t>
            </a:r>
            <a:r>
              <a:rPr lang="ru-RU" b="1" dirty="0">
                <a:solidFill>
                  <a:srgbClr val="333333"/>
                </a:solidFill>
                <a:latin typeface="Times New Roman" panose="02020603050405020304" pitchFamily="18" charset="0"/>
                <a:cs typeface="Times New Roman" panose="02020603050405020304" pitchFamily="18" charset="0"/>
              </a:rPr>
              <a:t> и взаимопонимания</a:t>
            </a:r>
            <a:r>
              <a:rPr lang="ru-RU" dirty="0">
                <a:solidFill>
                  <a:srgbClr val="333333"/>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ru-RU" b="1" dirty="0">
                <a:solidFill>
                  <a:srgbClr val="333333"/>
                </a:solidFill>
                <a:latin typeface="Times New Roman" panose="02020603050405020304" pitchFamily="18" charset="0"/>
                <a:cs typeface="Times New Roman" panose="02020603050405020304" pitchFamily="18" charset="0"/>
              </a:rPr>
              <a:t>Повышение уровня заинтересованности родителей в сотрудничестве с детским садом</a:t>
            </a:r>
            <a:r>
              <a:rPr lang="ru-RU" dirty="0">
                <a:solidFill>
                  <a:srgbClr val="333333"/>
                </a:solidFill>
                <a:latin typeface="Times New Roman" panose="02020603050405020304" pitchFamily="18" charset="0"/>
                <a:cs typeface="Times New Roman" panose="02020603050405020304" pitchFamily="18" charset="0"/>
              </a:rPr>
              <a:t>. Они регулярно посещают родительские собрания, интересуются вопросами досугов, праздников, конкурсов детского и детско-родительского творчества. </a:t>
            </a:r>
          </a:p>
          <a:p>
            <a:pPr algn="just">
              <a:buFont typeface="Arial" panose="020B0604020202020204" pitchFamily="34" charset="0"/>
              <a:buChar char="•"/>
            </a:pPr>
            <a:r>
              <a:rPr lang="ru-RU" b="1" dirty="0">
                <a:solidFill>
                  <a:srgbClr val="333333"/>
                </a:solidFill>
                <a:latin typeface="Times New Roman" panose="02020603050405020304" pitchFamily="18" charset="0"/>
                <a:cs typeface="Times New Roman" panose="02020603050405020304" pitchFamily="18" charset="0"/>
              </a:rPr>
              <a:t>Увеличение количества родителей, посещающих родительские собрания</a:t>
            </a:r>
            <a:r>
              <a:rPr lang="ru-RU" dirty="0">
                <a:solidFill>
                  <a:srgbClr val="333333"/>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ru-RU" b="1" dirty="0">
                <a:solidFill>
                  <a:srgbClr val="333333"/>
                </a:solidFill>
                <a:latin typeface="Times New Roman" panose="02020603050405020304" pitchFamily="18" charset="0"/>
                <a:cs typeface="Times New Roman" panose="02020603050405020304" pitchFamily="18" charset="0"/>
              </a:rPr>
              <a:t>Повышение активности родителей в жизни группы</a:t>
            </a:r>
            <a:r>
              <a:rPr lang="ru-RU" dirty="0">
                <a:solidFill>
                  <a:srgbClr val="333333"/>
                </a:solidFill>
                <a:latin typeface="Times New Roman" panose="02020603050405020304" pitchFamily="18" charset="0"/>
                <a:cs typeface="Times New Roman" panose="02020603050405020304" pitchFamily="18" charset="0"/>
              </a:rPr>
              <a:t>. Они помогают в развитии материальной базы и оформлении помещений группы и территории детского сада</a:t>
            </a:r>
            <a:endParaRPr lang="ru-RU" b="0" i="0" dirty="0">
              <a:solidFill>
                <a:srgbClr val="333333"/>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5122" name="Rectangle 2"/>
          <p:cNvSpPr>
            <a:spLocks noChangeArrowheads="1"/>
          </p:cNvSpPr>
          <p:nvPr/>
        </p:nvSpPr>
        <p:spPr bwMode="auto">
          <a:xfrm>
            <a:off x="0" y="-689793"/>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5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ru-RU" sz="1500" b="1" dirty="0" smtClean="0">
              <a:latin typeface="Georg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32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СПАСИБО </a:t>
            </a:r>
            <a:r>
              <a:rPr lang="ru-RU" sz="3200" b="1" dirty="0" smtClean="0">
                <a:latin typeface="Georgia" pitchFamily="18" charset="0"/>
                <a:ea typeface="Times New Roman" pitchFamily="18" charset="0"/>
                <a:cs typeface="Times New Roman" pitchFamily="18" charset="0"/>
              </a:rPr>
              <a:t>ЗА ВНИМАНИЕ</a:t>
            </a:r>
            <a:endParaRPr kumimoji="0" lang="ru-RU" sz="32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5073" y="0"/>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4" name="Прямоугольник 3"/>
          <p:cNvSpPr/>
          <p:nvPr/>
        </p:nvSpPr>
        <p:spPr>
          <a:xfrm>
            <a:off x="1115616" y="335846"/>
            <a:ext cx="7416824" cy="4524315"/>
          </a:xfrm>
          <a:prstGeom prst="rect">
            <a:avLst/>
          </a:prstGeom>
        </p:spPr>
        <p:txBody>
          <a:bodyPr wrap="square">
            <a:spAutoFit/>
          </a:bodyPr>
          <a:lstStyle/>
          <a:p>
            <a:pPr algn="ctr"/>
            <a:r>
              <a:rPr lang="ru-RU" i="1" dirty="0"/>
              <a:t>Практическая значимость проекта</a:t>
            </a:r>
          </a:p>
          <a:p>
            <a:endParaRPr lang="ru-RU" dirty="0"/>
          </a:p>
          <a:p>
            <a:pPr marL="285750" indent="-285750" algn="just">
              <a:buFont typeface="Arial" panose="020B0604020202020204" pitchFamily="34" charset="0"/>
              <a:buChar char="•"/>
            </a:pPr>
            <a:r>
              <a:rPr lang="ru-RU" dirty="0"/>
              <a:t> 	</a:t>
            </a:r>
            <a:r>
              <a:rPr lang="ru-RU" dirty="0">
                <a:latin typeface="Times New Roman" panose="02020603050405020304" pitchFamily="18" charset="0"/>
                <a:cs typeface="Times New Roman" panose="02020603050405020304" pitchFamily="18" charset="0"/>
              </a:rPr>
              <a:t>Создание в группе насыщенной, трансформируемой, вариативной, доступной и безопасной предметно - пространственной среды (</a:t>
            </a:r>
            <a:r>
              <a:rPr lang="ru-RU" dirty="0" smtClean="0">
                <a:latin typeface="Times New Roman" panose="02020603050405020304" pitchFamily="18" charset="0"/>
                <a:cs typeface="Times New Roman" panose="02020603050405020304" pitchFamily="18" charset="0"/>
              </a:rPr>
              <a:t>по ФОП </a:t>
            </a:r>
            <a:r>
              <a:rPr lang="ru-RU" dirty="0">
                <a:latin typeface="Times New Roman" panose="02020603050405020304" pitchFamily="18" charset="0"/>
                <a:cs typeface="Times New Roman" panose="02020603050405020304" pitchFamily="18" charset="0"/>
              </a:rPr>
              <a:t>ДО) для обобщения материала по формированию основ речевого развития у младших дошкольников; методической копилки по сказкам, </a:t>
            </a:r>
            <a:r>
              <a:rPr lang="ru-RU" dirty="0" err="1">
                <a:latin typeface="Times New Roman" panose="02020603050405020304" pitchFamily="18" charset="0"/>
                <a:cs typeface="Times New Roman" panose="02020603050405020304" pitchFamily="18" charset="0"/>
              </a:rPr>
              <a:t>потешкам</a:t>
            </a:r>
            <a:r>
              <a:rPr lang="ru-RU" dirty="0">
                <a:latin typeface="Times New Roman" panose="02020603050405020304" pitchFamily="18" charset="0"/>
                <a:cs typeface="Times New Roman" panose="02020603050405020304" pitchFamily="18" charset="0"/>
              </a:rPr>
              <a:t>, пальчиковой гимнастики и артикуляционной гимнастики.</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 	Повышение качества образовательного процесса по речевому развитию через организацию НОД и совместной деятельности детей, педагогов и родителей.</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 	Активизация и обогащение воспитательных умений родителей по приобщению дошкольников к речевому воспитанию через проектную деятельность.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 	Укрепление связи семьи и ДОУ.</a:t>
            </a:r>
          </a:p>
          <a:p>
            <a:endParaRPr lang="ru-RU" dirty="0"/>
          </a:p>
        </p:txBody>
      </p:sp>
    </p:spTree>
    <p:extLst>
      <p:ext uri="{BB962C8B-B14F-4D97-AF65-F5344CB8AC3E}">
        <p14:creationId xmlns:p14="http://schemas.microsoft.com/office/powerpoint/2010/main" xmlns="" val="270319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4665" y="-1016"/>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6" name="Прямоугольник 5"/>
          <p:cNvSpPr/>
          <p:nvPr/>
        </p:nvSpPr>
        <p:spPr>
          <a:xfrm>
            <a:off x="251520" y="-288620"/>
            <a:ext cx="8640960" cy="7048724"/>
          </a:xfrm>
          <a:prstGeom prst="rect">
            <a:avLst/>
          </a:prstGeom>
        </p:spPr>
        <p:txBody>
          <a:bodyPr wrap="square">
            <a:spAutoFit/>
          </a:bodyPr>
          <a:lstStyle/>
          <a:p>
            <a:pPr algn="ctr">
              <a:lnSpc>
                <a:spcPct val="107000"/>
              </a:lnSpc>
              <a:spcAft>
                <a:spcPts val="800"/>
              </a:spcAft>
            </a:pPr>
            <a:endParaRPr lang="ru-RU"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ru-RU" b="1" i="1" dirty="0" smtClean="0">
                <a:latin typeface="Times New Roman" panose="02020603050405020304" pitchFamily="18" charset="0"/>
                <a:ea typeface="Times New Roman" panose="02020603050405020304" pitchFamily="18" charset="0"/>
                <a:cs typeface="Times New Roman" panose="02020603050405020304" pitchFamily="18" charset="0"/>
              </a:rPr>
              <a:t>Цель </a:t>
            </a:r>
            <a:r>
              <a:rPr lang="ru-RU" b="1" i="1" dirty="0">
                <a:latin typeface="Times New Roman" panose="02020603050405020304" pitchFamily="18" charset="0"/>
                <a:ea typeface="Times New Roman" panose="02020603050405020304" pitchFamily="18" charset="0"/>
                <a:cs typeface="Times New Roman" panose="02020603050405020304" pitchFamily="18" charset="0"/>
              </a:rPr>
              <a:t>проекта</a:t>
            </a:r>
            <a:endParaRPr lang="ru-RU" sz="1200"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Развитие интереса к сказкам, создание условий для активного использования сказок в деятельности детей, вовлечение детей в активную речевую работу</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Способствовать гармонизации взаимоотношений между детьми и родителями.</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71755">
              <a:lnSpc>
                <a:spcPct val="107000"/>
              </a:lnSpc>
              <a:spcAft>
                <a:spcPts val="800"/>
              </a:spcAft>
            </a:pP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Задачи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проекта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07950" algn="just">
              <a:lnSpc>
                <a:spcPct val="115000"/>
              </a:lnSpc>
              <a:spcAft>
                <a:spcPts val="800"/>
              </a:spcAft>
            </a:pPr>
            <a:r>
              <a:rPr lang="ru-RU" sz="1400" b="1" u="sng" dirty="0">
                <a:latin typeface="Times New Roman" panose="02020603050405020304" pitchFamily="18" charset="0"/>
                <a:ea typeface="Times New Roman" panose="02020603050405020304" pitchFamily="18" charset="0"/>
                <a:cs typeface="Times New Roman" panose="02020603050405020304" pitchFamily="18" charset="0"/>
              </a:rPr>
              <a:t>Образовательные: </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Blip>
                <a:blip r:embed="rId3"/>
              </a:buBlip>
            </a:pPr>
            <a:r>
              <a:rPr lang="ru-RU" sz="1400" dirty="0">
                <a:latin typeface="Times New Roman" panose="02020603050405020304" pitchFamily="18" charset="0"/>
                <a:ea typeface="Calibri" panose="020F0502020204030204" pitchFamily="34" charset="0"/>
                <a:cs typeface="Times New Roman" panose="02020603050405020304" pitchFamily="18" charset="0"/>
              </a:rPr>
              <a:t>Знакомить детей с устным народным творчеством, русским фольклором. </a:t>
            </a:r>
          </a:p>
          <a:p>
            <a:pPr marL="342900" lvl="0" indent="-342900" algn="just">
              <a:lnSpc>
                <a:spcPct val="115000"/>
              </a:lnSpc>
              <a:spcAft>
                <a:spcPts val="0"/>
              </a:spcAft>
              <a:buSzPts val="1000"/>
              <a:buFont typeface="Symbol" panose="05050102010706020507" pitchFamily="18" charset="2"/>
              <a:buBlip>
                <a:blip r:embed="rId3"/>
              </a:buBlip>
            </a:pPr>
            <a:r>
              <a:rPr lang="ru-RU" sz="1400" dirty="0">
                <a:latin typeface="Times New Roman" panose="02020603050405020304" pitchFamily="18" charset="0"/>
                <a:ea typeface="Calibri" panose="020F0502020204030204" pitchFamily="34" charset="0"/>
                <a:cs typeface="Times New Roman" panose="02020603050405020304" pitchFamily="18" charset="0"/>
              </a:rPr>
              <a:t>Обогащать, активизировать речь детей.</a:t>
            </a:r>
          </a:p>
          <a:p>
            <a:pPr marL="342900" lvl="0" indent="-342900" algn="just">
              <a:lnSpc>
                <a:spcPct val="115000"/>
              </a:lnSpc>
              <a:spcAft>
                <a:spcPts val="0"/>
              </a:spcAft>
              <a:buSzPts val="1000"/>
              <a:buFont typeface="Symbol" panose="05050102010706020507" pitchFamily="18" charset="2"/>
              <a:buBlip>
                <a:blip r:embed="rId3"/>
              </a:buBlip>
            </a:pPr>
            <a:r>
              <a:rPr lang="ru-RU" sz="1400" dirty="0">
                <a:latin typeface="Times New Roman" panose="02020603050405020304" pitchFamily="18" charset="0"/>
                <a:ea typeface="Calibri" panose="020F0502020204030204" pitchFamily="34" charset="0"/>
                <a:cs typeface="Times New Roman" panose="02020603050405020304" pitchFamily="18" charset="0"/>
              </a:rPr>
              <a:t>Учить обсуждать содержание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потешки</a:t>
            </a:r>
            <a:r>
              <a:rPr lang="ru-RU" sz="1400" dirty="0">
                <a:latin typeface="Times New Roman" panose="02020603050405020304" pitchFamily="18" charset="0"/>
                <a:ea typeface="Calibri" panose="020F0502020204030204" pitchFamily="34" charset="0"/>
                <a:cs typeface="Times New Roman" panose="02020603050405020304" pitchFamily="18" charset="0"/>
              </a:rPr>
              <a:t>, текста пальчиковой игры. </a:t>
            </a:r>
          </a:p>
          <a:p>
            <a:pPr marL="342900" lvl="0" indent="-342900" algn="just">
              <a:lnSpc>
                <a:spcPct val="115000"/>
              </a:lnSpc>
              <a:spcAft>
                <a:spcPts val="0"/>
              </a:spcAft>
              <a:buSzPts val="1000"/>
              <a:buFont typeface="Symbol" panose="05050102010706020507" pitchFamily="18" charset="2"/>
              <a:buBlip>
                <a:blip r:embed="rId3"/>
              </a:buBlip>
            </a:pPr>
            <a:r>
              <a:rPr lang="ru-RU" sz="1400" dirty="0">
                <a:latin typeface="Times New Roman" panose="02020603050405020304" pitchFamily="18" charset="0"/>
                <a:ea typeface="Calibri" panose="020F0502020204030204" pitchFamily="34" charset="0"/>
                <a:cs typeface="Times New Roman" panose="02020603050405020304" pitchFamily="18" charset="0"/>
              </a:rPr>
              <a:t>Побуждать к активности в выборе роли, к вхождению в роль. </a:t>
            </a:r>
          </a:p>
          <a:p>
            <a:pPr marL="342900" lvl="0" indent="-342900" algn="just">
              <a:lnSpc>
                <a:spcPct val="115000"/>
              </a:lnSpc>
              <a:spcAft>
                <a:spcPts val="0"/>
              </a:spcAft>
              <a:buSzPts val="1000"/>
              <a:buFont typeface="Symbol" panose="05050102010706020507" pitchFamily="18" charset="2"/>
              <a:buBlip>
                <a:blip r:embed="rId3"/>
              </a:buBlip>
            </a:pPr>
            <a:r>
              <a:rPr lang="ru-RU" sz="1400" dirty="0">
                <a:latin typeface="Times New Roman" panose="02020603050405020304" pitchFamily="18" charset="0"/>
                <a:ea typeface="Calibri" panose="020F0502020204030204" pitchFamily="34" charset="0"/>
                <a:cs typeface="Times New Roman" panose="02020603050405020304" pitchFamily="18" charset="0"/>
              </a:rPr>
              <a:t>Закреплять умение согласовывать движение рук с текстом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потешки</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SzPts val="1000"/>
              <a:buFont typeface="Symbol" panose="05050102010706020507" pitchFamily="18" charset="2"/>
              <a:buBlip>
                <a:blip r:embed="rId3"/>
              </a:buBlip>
            </a:pPr>
            <a:r>
              <a:rPr lang="ru-RU" sz="1400" dirty="0">
                <a:latin typeface="Times New Roman" panose="02020603050405020304" pitchFamily="18" charset="0"/>
                <a:ea typeface="Calibri" panose="020F0502020204030204" pitchFamily="34" charset="0"/>
                <a:cs typeface="Times New Roman" panose="02020603050405020304" pitchFamily="18" charset="0"/>
              </a:rPr>
              <a:t>Учить подражать движениям взрослых</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a:t>
            </a:r>
          </a:p>
          <a:p>
            <a:pPr lvl="0"/>
            <a:r>
              <a:rPr lang="ru-RU" sz="1400" dirty="0"/>
              <a:t>- </a:t>
            </a:r>
            <a:r>
              <a:rPr lang="ru-RU" sz="1400" dirty="0">
                <a:latin typeface="Times New Roman" panose="02020603050405020304" pitchFamily="18" charset="0"/>
                <a:cs typeface="Times New Roman" panose="02020603050405020304" pitchFamily="18" charset="0"/>
              </a:rPr>
              <a:t>Способствовать активному вовлечению родителей в совместную деятельность с ребёнком в условиях семьи и детского сада.</a:t>
            </a:r>
          </a:p>
          <a:p>
            <a:r>
              <a:rPr lang="ru-RU" sz="1400" dirty="0">
                <a:latin typeface="Times New Roman" panose="02020603050405020304" pitchFamily="18" charset="0"/>
                <a:cs typeface="Times New Roman" panose="02020603050405020304" pitchFamily="18" charset="0"/>
              </a:rPr>
              <a:t> </a:t>
            </a:r>
          </a:p>
          <a:p>
            <a:r>
              <a:rPr lang="ru-RU" sz="1400" b="1" u="sng" dirty="0">
                <a:latin typeface="Times New Roman" panose="02020603050405020304" pitchFamily="18" charset="0"/>
                <a:cs typeface="Times New Roman" panose="02020603050405020304" pitchFamily="18" charset="0"/>
              </a:rPr>
              <a:t>Развивающие: </a:t>
            </a:r>
            <a:endParaRPr lang="ru-RU" sz="1400" dirty="0">
              <a:latin typeface="Times New Roman" panose="02020603050405020304" pitchFamily="18" charset="0"/>
              <a:cs typeface="Times New Roman" panose="02020603050405020304" pitchFamily="18" charset="0"/>
            </a:endParaRPr>
          </a:p>
          <a:p>
            <a:pPr lvl="0"/>
            <a:r>
              <a:rPr lang="ru-RU" sz="1400" dirty="0">
                <a:latin typeface="Times New Roman" panose="02020603050405020304" pitchFamily="18" charset="0"/>
                <a:cs typeface="Times New Roman" panose="02020603050405020304" pitchFamily="18" charset="0"/>
              </a:rPr>
              <a:t>Развивать мелкую моторику, воображение, мышление, память. </a:t>
            </a:r>
          </a:p>
          <a:p>
            <a:pPr lvl="0"/>
            <a:r>
              <a:rPr lang="ru-RU" sz="1400" dirty="0">
                <a:latin typeface="Times New Roman" panose="02020603050405020304" pitchFamily="18" charset="0"/>
                <a:cs typeface="Times New Roman" panose="02020603050405020304" pitchFamily="18" charset="0"/>
              </a:rPr>
              <a:t>Развивать интерес к народному творчеству. </a:t>
            </a:r>
          </a:p>
          <a:p>
            <a:pPr lvl="0"/>
            <a:r>
              <a:rPr lang="ru-RU" sz="1400" dirty="0">
                <a:latin typeface="Times New Roman" panose="02020603050405020304" pitchFamily="18" charset="0"/>
                <a:cs typeface="Times New Roman" panose="02020603050405020304" pitchFamily="18" charset="0"/>
              </a:rPr>
              <a:t>Развивать чувство ритма, образное мышление детей. </a:t>
            </a:r>
          </a:p>
          <a:p>
            <a:pPr lvl="0"/>
            <a:r>
              <a:rPr lang="ru-RU" sz="1400" dirty="0">
                <a:latin typeface="Times New Roman" panose="02020603050405020304" pitchFamily="18" charset="0"/>
                <a:cs typeface="Times New Roman" panose="02020603050405020304" pitchFamily="18" charset="0"/>
              </a:rPr>
              <a:t>Развивать согласованность движений обеих рук.</a:t>
            </a:r>
          </a:p>
          <a:p>
            <a:r>
              <a:rPr lang="ru-RU" sz="1400" dirty="0">
                <a:latin typeface="Times New Roman" panose="02020603050405020304" pitchFamily="18" charset="0"/>
                <a:cs typeface="Times New Roman" panose="02020603050405020304" pitchFamily="18" charset="0"/>
              </a:rPr>
              <a:t> </a:t>
            </a:r>
          </a:p>
          <a:p>
            <a:r>
              <a:rPr lang="ru-RU" sz="1400" b="1" u="sng" dirty="0">
                <a:latin typeface="Times New Roman" panose="02020603050405020304" pitchFamily="18" charset="0"/>
                <a:cs typeface="Times New Roman" panose="02020603050405020304" pitchFamily="18" charset="0"/>
              </a:rPr>
              <a:t>Воспитательные: </a:t>
            </a:r>
            <a:endParaRPr lang="ru-RU" sz="1400" dirty="0">
              <a:latin typeface="Times New Roman" panose="02020603050405020304" pitchFamily="18" charset="0"/>
              <a:cs typeface="Times New Roman" panose="02020603050405020304" pitchFamily="18" charset="0"/>
            </a:endParaRPr>
          </a:p>
          <a:p>
            <a:pPr lvl="0"/>
            <a:r>
              <a:rPr lang="ru-RU" sz="1400" dirty="0">
                <a:latin typeface="Times New Roman" panose="02020603050405020304" pitchFamily="18" charset="0"/>
                <a:cs typeface="Times New Roman" panose="02020603050405020304" pitchFamily="18" charset="0"/>
              </a:rPr>
              <a:t>Воспитывать любовь и эмоциональное отношение к героям </a:t>
            </a:r>
            <a:r>
              <a:rPr lang="ru-RU" sz="1400" dirty="0" err="1">
                <a:latin typeface="Times New Roman" panose="02020603050405020304" pitchFamily="18" charset="0"/>
                <a:cs typeface="Times New Roman" panose="02020603050405020304" pitchFamily="18" charset="0"/>
              </a:rPr>
              <a:t>потешек</a:t>
            </a:r>
            <a:r>
              <a:rPr lang="ru-RU" sz="1400" dirty="0">
                <a:latin typeface="Times New Roman" panose="02020603050405020304" pitchFamily="18" charset="0"/>
                <a:cs typeface="Times New Roman" panose="02020603050405020304" pitchFamily="18" charset="0"/>
              </a:rPr>
              <a:t>. </a:t>
            </a:r>
          </a:p>
          <a:p>
            <a:pPr lvl="0"/>
            <a:r>
              <a:rPr lang="ru-RU" sz="1400" dirty="0">
                <a:latin typeface="Times New Roman" panose="02020603050405020304" pitchFamily="18" charset="0"/>
                <a:cs typeface="Times New Roman" panose="02020603050405020304" pitchFamily="18" charset="0"/>
              </a:rPr>
              <a:t>Воспитывать любовь к окружающему.</a:t>
            </a:r>
          </a:p>
          <a:p>
            <a:pPr lvl="0"/>
            <a:r>
              <a:rPr lang="ru-RU" sz="1400" dirty="0">
                <a:latin typeface="Times New Roman" panose="02020603050405020304" pitchFamily="18" charset="0"/>
                <a:cs typeface="Times New Roman" panose="02020603050405020304" pitchFamily="18" charset="0"/>
              </a:rPr>
              <a:t>Вовлечение родителей в жизнедеятельность группы.</a:t>
            </a:r>
          </a:p>
          <a:p>
            <a:r>
              <a:rPr lang="ru-RU" sz="1400" dirty="0">
                <a:latin typeface="Times New Roman" panose="02020603050405020304" pitchFamily="18" charset="0"/>
                <a:cs typeface="Times New Roman" panose="02020603050405020304" pitchFamily="18" charset="0"/>
              </a:rPr>
              <a:t> </a:t>
            </a:r>
          </a:p>
          <a:p>
            <a:pPr lvl="0" algn="just">
              <a:lnSpc>
                <a:spcPct val="115000"/>
              </a:lnSpc>
              <a:spcAft>
                <a:spcPts val="0"/>
              </a:spcAft>
              <a:buSzPts val="1000"/>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3679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1"/>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170902732"/>
              </p:ext>
            </p:extLst>
          </p:nvPr>
        </p:nvGraphicFramePr>
        <p:xfrm>
          <a:off x="1371600" y="260648"/>
          <a:ext cx="6872808" cy="6192687"/>
        </p:xfrm>
        <a:graphic>
          <a:graphicData uri="http://schemas.openxmlformats.org/drawingml/2006/table">
            <a:tbl>
              <a:tblPr firstRow="1" firstCol="1" bandRow="1">
                <a:tableStyleId>{5C22544A-7EE6-4342-B048-85BDC9FD1C3A}</a:tableStyleId>
              </a:tblPr>
              <a:tblGrid>
                <a:gridCol w="1737084">
                  <a:extLst>
                    <a:ext uri="{9D8B030D-6E8A-4147-A177-3AD203B41FA5}">
                      <a16:colId xmlns:a16="http://schemas.microsoft.com/office/drawing/2014/main" xmlns="" val="3016336870"/>
                    </a:ext>
                  </a:extLst>
                </a:gridCol>
                <a:gridCol w="5135724">
                  <a:extLst>
                    <a:ext uri="{9D8B030D-6E8A-4147-A177-3AD203B41FA5}">
                      <a16:colId xmlns:a16="http://schemas.microsoft.com/office/drawing/2014/main" xmlns="" val="1643963666"/>
                    </a:ext>
                  </a:extLst>
                </a:gridCol>
              </a:tblGrid>
              <a:tr h="596559">
                <a:tc gridSpan="2">
                  <a:txBody>
                    <a:bodyPr/>
                    <a:lstStyle/>
                    <a:p>
                      <a:pPr marL="36195" algn="ctr">
                        <a:lnSpc>
                          <a:spcPct val="107000"/>
                        </a:lnSpc>
                        <a:spcAft>
                          <a:spcPts val="800"/>
                        </a:spcAft>
                      </a:pPr>
                      <a:r>
                        <a:rPr lang="ru-RU" sz="1200" dirty="0">
                          <a:effectLst/>
                          <a:latin typeface="Times New Roman" panose="02020603050405020304" pitchFamily="18" charset="0"/>
                          <a:cs typeface="Times New Roman" panose="02020603050405020304" pitchFamily="18" charset="0"/>
                        </a:rPr>
                        <a:t>Ожидаемый результат</a:t>
                      </a:r>
                    </a:p>
                    <a:p>
                      <a:pPr marL="36195" algn="ctr">
                        <a:lnSpc>
                          <a:spcPct val="107000"/>
                        </a:lnSpc>
                        <a:spcAft>
                          <a:spcPts val="80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nchor="ctr"/>
                </a:tc>
                <a:tc hMerge="1">
                  <a:txBody>
                    <a:bodyPr/>
                    <a:lstStyle/>
                    <a:p>
                      <a:endParaRPr lang="ru-RU"/>
                    </a:p>
                  </a:txBody>
                  <a:tcPr/>
                </a:tc>
                <a:extLst>
                  <a:ext uri="{0D108BD9-81ED-4DB2-BD59-A6C34878D82A}">
                    <a16:rowId xmlns:a16="http://schemas.microsoft.com/office/drawing/2014/main" xmlns="" val="3747523374"/>
                  </a:ext>
                </a:extLst>
              </a:tr>
              <a:tr h="1782416">
                <a:tc>
                  <a:txBody>
                    <a:bodyPr/>
                    <a:lstStyle/>
                    <a:p>
                      <a:pPr marL="36195" algn="ctr">
                        <a:lnSpc>
                          <a:spcPct val="107000"/>
                        </a:lnSpc>
                        <a:spcAft>
                          <a:spcPts val="800"/>
                        </a:spcAft>
                      </a:pPr>
                      <a:r>
                        <a:rPr lang="ru-RU" sz="1200" dirty="0">
                          <a:effectLst/>
                          <a:latin typeface="Times New Roman" panose="02020603050405020304" pitchFamily="18" charset="0"/>
                          <a:cs typeface="Times New Roman" panose="02020603050405020304" pitchFamily="18" charset="0"/>
                        </a:rPr>
                        <a:t>У дошкольников</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tc>
                <a:tc>
                  <a:txBody>
                    <a:bodyPr/>
                    <a:lstStyle/>
                    <a:p>
                      <a:pPr marL="36195" algn="ctr">
                        <a:lnSpc>
                          <a:spcPct val="107000"/>
                        </a:lnSpc>
                        <a:spcAft>
                          <a:spcPts val="800"/>
                        </a:spcAft>
                      </a:pPr>
                      <a:r>
                        <a:rPr lang="ru-RU" sz="1200" dirty="0">
                          <a:effectLst/>
                          <a:latin typeface="Times New Roman" panose="02020603050405020304" pitchFamily="18" charset="0"/>
                          <a:cs typeface="Times New Roman" panose="02020603050405020304" pitchFamily="18" charset="0"/>
                        </a:rPr>
                        <a:t>- развитие р</a:t>
                      </a:r>
                      <a:r>
                        <a:rPr lang="ru-RU" sz="1200" spc="-25" dirty="0">
                          <a:effectLst/>
                          <a:latin typeface="Times New Roman" panose="02020603050405020304" pitchFamily="18" charset="0"/>
                          <a:cs typeface="Times New Roman" panose="02020603050405020304" pitchFamily="18" charset="0"/>
                        </a:rPr>
                        <a:t>е</a:t>
                      </a:r>
                      <a:r>
                        <a:rPr lang="ru-RU" sz="1200" spc="-5" dirty="0">
                          <a:effectLst/>
                          <a:latin typeface="Times New Roman" panose="02020603050405020304" pitchFamily="18" charset="0"/>
                          <a:cs typeface="Times New Roman" panose="02020603050405020304" pitchFamily="18" charset="0"/>
                        </a:rPr>
                        <a:t>ч</a:t>
                      </a:r>
                      <a:r>
                        <a:rPr lang="ru-RU" sz="1200" dirty="0">
                          <a:effectLst/>
                          <a:latin typeface="Times New Roman" panose="02020603050405020304" pitchFamily="18" charset="0"/>
                          <a:cs typeface="Times New Roman" panose="02020603050405020304" pitchFamily="18" charset="0"/>
                        </a:rPr>
                        <a:t>е</a:t>
                      </a:r>
                      <a:r>
                        <a:rPr lang="ru-RU" sz="1200" spc="-10" dirty="0">
                          <a:effectLst/>
                          <a:latin typeface="Times New Roman" panose="02020603050405020304" pitchFamily="18" charset="0"/>
                          <a:cs typeface="Times New Roman" panose="02020603050405020304" pitchFamily="18" charset="0"/>
                        </a:rPr>
                        <a:t>в</a:t>
                      </a:r>
                      <a:r>
                        <a:rPr lang="ru-RU" sz="1200" dirty="0">
                          <a:effectLst/>
                          <a:latin typeface="Times New Roman" panose="02020603050405020304" pitchFamily="18" charset="0"/>
                          <a:cs typeface="Times New Roman" panose="02020603050405020304" pitchFamily="18" charset="0"/>
                        </a:rPr>
                        <a:t>о</a:t>
                      </a:r>
                      <a:r>
                        <a:rPr lang="ru-RU" sz="1200" spc="-35" dirty="0">
                          <a:effectLst/>
                          <a:latin typeface="Times New Roman" panose="02020603050405020304" pitchFamily="18" charset="0"/>
                          <a:cs typeface="Times New Roman" panose="02020603050405020304" pitchFamily="18" charset="0"/>
                        </a:rPr>
                        <a:t>г</a:t>
                      </a:r>
                      <a:r>
                        <a:rPr lang="ru-RU" sz="1200" dirty="0">
                          <a:effectLst/>
                          <a:latin typeface="Times New Roman" panose="02020603050405020304" pitchFamily="18" charset="0"/>
                          <a:cs typeface="Times New Roman" panose="02020603050405020304" pitchFamily="18" charset="0"/>
                        </a:rPr>
                        <a:t>о п</a:t>
                      </a:r>
                      <a:r>
                        <a:rPr lang="ru-RU" sz="1200" spc="-15" dirty="0">
                          <a:effectLst/>
                          <a:latin typeface="Times New Roman" panose="02020603050405020304" pitchFamily="18" charset="0"/>
                          <a:cs typeface="Times New Roman" panose="02020603050405020304" pitchFamily="18" charset="0"/>
                        </a:rPr>
                        <a:t>о</a:t>
                      </a:r>
                      <a:r>
                        <a:rPr lang="ru-RU" sz="1200" dirty="0">
                          <a:effectLst/>
                          <a:latin typeface="Times New Roman" panose="02020603050405020304" pitchFamily="18" charset="0"/>
                          <a:cs typeface="Times New Roman" panose="02020603050405020304" pitchFamily="18" charset="0"/>
                        </a:rPr>
                        <a:t>тенциала чер</a:t>
                      </a:r>
                      <a:r>
                        <a:rPr lang="ru-RU" sz="1200" spc="15" dirty="0">
                          <a:effectLst/>
                          <a:latin typeface="Times New Roman" panose="02020603050405020304" pitchFamily="18" charset="0"/>
                          <a:cs typeface="Times New Roman" panose="02020603050405020304" pitchFamily="18" charset="0"/>
                        </a:rPr>
                        <a:t>е</a:t>
                      </a:r>
                      <a:r>
                        <a:rPr lang="ru-RU" sz="1200" dirty="0">
                          <a:effectLst/>
                          <a:latin typeface="Times New Roman" panose="02020603050405020304" pitchFamily="18" charset="0"/>
                          <a:cs typeface="Times New Roman" panose="02020603050405020304" pitchFamily="18" charset="0"/>
                        </a:rPr>
                        <a:t>з приобщение </a:t>
                      </a:r>
                      <a:r>
                        <a:rPr lang="ru-RU" sz="1200" spc="-5" dirty="0">
                          <a:effectLst/>
                          <a:latin typeface="Times New Roman" panose="02020603050405020304" pitchFamily="18" charset="0"/>
                          <a:cs typeface="Times New Roman" panose="02020603050405020304" pitchFamily="18" charset="0"/>
                        </a:rPr>
                        <a:t>д</a:t>
                      </a:r>
                      <a:r>
                        <a:rPr lang="ru-RU" sz="1200" dirty="0">
                          <a:effectLst/>
                          <a:latin typeface="Times New Roman" panose="02020603050405020304" pitchFamily="18" charset="0"/>
                          <a:cs typeface="Times New Roman" panose="02020603050405020304" pitchFamily="18" charset="0"/>
                        </a:rPr>
                        <a:t>етей к сказкам, </a:t>
                      </a:r>
                      <a:r>
                        <a:rPr lang="ru-RU" sz="1200" dirty="0" err="1">
                          <a:effectLst/>
                          <a:latin typeface="Times New Roman" panose="02020603050405020304" pitchFamily="18" charset="0"/>
                          <a:cs typeface="Times New Roman" panose="02020603050405020304" pitchFamily="18" charset="0"/>
                        </a:rPr>
                        <a:t>п</a:t>
                      </a:r>
                      <a:r>
                        <a:rPr lang="ru-RU" sz="1200" spc="-20" dirty="0" err="1">
                          <a:effectLst/>
                          <a:latin typeface="Times New Roman" panose="02020603050405020304" pitchFamily="18" charset="0"/>
                          <a:cs typeface="Times New Roman" panose="02020603050405020304" pitchFamily="18" charset="0"/>
                        </a:rPr>
                        <a:t>о</a:t>
                      </a:r>
                      <a:r>
                        <a:rPr lang="ru-RU" sz="1200" dirty="0" err="1">
                          <a:effectLst/>
                          <a:latin typeface="Times New Roman" panose="02020603050405020304" pitchFamily="18" charset="0"/>
                          <a:cs typeface="Times New Roman" panose="02020603050405020304" pitchFamily="18" charset="0"/>
                        </a:rPr>
                        <a:t>теш</a:t>
                      </a:r>
                      <a:r>
                        <a:rPr lang="ru-RU" sz="1200" spc="-20" dirty="0" err="1">
                          <a:effectLst/>
                          <a:latin typeface="Times New Roman" panose="02020603050405020304" pitchFamily="18" charset="0"/>
                          <a:cs typeface="Times New Roman" panose="02020603050405020304" pitchFamily="18" charset="0"/>
                        </a:rPr>
                        <a:t>к</a:t>
                      </a:r>
                      <a:r>
                        <a:rPr lang="ru-RU" sz="1200" dirty="0" err="1">
                          <a:effectLst/>
                          <a:latin typeface="Times New Roman" panose="02020603050405020304" pitchFamily="18" charset="0"/>
                          <a:cs typeface="Times New Roman" panose="02020603050405020304" pitchFamily="18" charset="0"/>
                        </a:rPr>
                        <a:t>ам</a:t>
                      </a:r>
                      <a:r>
                        <a:rPr lang="ru-RU" sz="1200" dirty="0">
                          <a:effectLst/>
                          <a:latin typeface="Times New Roman" panose="02020603050405020304" pitchFamily="18" charset="0"/>
                          <a:cs typeface="Times New Roman" panose="02020603050405020304" pitchFamily="18" charset="0"/>
                        </a:rPr>
                        <a:t>, п</a:t>
                      </a:r>
                      <a:r>
                        <a:rPr lang="ru-RU" sz="1200" spc="10" dirty="0">
                          <a:effectLst/>
                          <a:latin typeface="Times New Roman" panose="02020603050405020304" pitchFamily="18" charset="0"/>
                          <a:cs typeface="Times New Roman" panose="02020603050405020304" pitchFamily="18" charset="0"/>
                        </a:rPr>
                        <a:t>а</a:t>
                      </a:r>
                      <a:r>
                        <a:rPr lang="ru-RU" sz="1200" dirty="0">
                          <a:effectLst/>
                          <a:latin typeface="Times New Roman" panose="02020603050405020304" pitchFamily="18" charset="0"/>
                          <a:cs typeface="Times New Roman" panose="02020603050405020304" pitchFamily="18" charset="0"/>
                        </a:rPr>
                        <a:t>л</a:t>
                      </a:r>
                      <a:r>
                        <a:rPr lang="ru-RU" sz="1200" spc="-105" dirty="0">
                          <a:effectLst/>
                          <a:latin typeface="Times New Roman" panose="02020603050405020304" pitchFamily="18" charset="0"/>
                          <a:cs typeface="Times New Roman" panose="02020603050405020304" pitchFamily="18" charset="0"/>
                        </a:rPr>
                        <a:t>ь</a:t>
                      </a:r>
                      <a:r>
                        <a:rPr lang="ru-RU" sz="1200" spc="-5" dirty="0">
                          <a:effectLst/>
                          <a:latin typeface="Times New Roman" panose="02020603050405020304" pitchFamily="18" charset="0"/>
                          <a:cs typeface="Times New Roman" panose="02020603050405020304" pitchFamily="18" charset="0"/>
                        </a:rPr>
                        <a:t>ч</a:t>
                      </a:r>
                      <a:r>
                        <a:rPr lang="ru-RU" sz="1200" dirty="0">
                          <a:effectLst/>
                          <a:latin typeface="Times New Roman" panose="02020603050405020304" pitchFamily="18" charset="0"/>
                          <a:cs typeface="Times New Roman" panose="02020603050405020304" pitchFamily="18" charset="0"/>
                        </a:rPr>
                        <a:t>и</a:t>
                      </a:r>
                      <a:r>
                        <a:rPr lang="ru-RU" sz="1200" spc="-65" dirty="0">
                          <a:effectLst/>
                          <a:latin typeface="Times New Roman" panose="02020603050405020304" pitchFamily="18" charset="0"/>
                          <a:cs typeface="Times New Roman" panose="02020603050405020304" pitchFamily="18" charset="0"/>
                        </a:rPr>
                        <a:t>к</a:t>
                      </a:r>
                      <a:r>
                        <a:rPr lang="ru-RU" sz="1200" dirty="0">
                          <a:effectLst/>
                          <a:latin typeface="Times New Roman" panose="02020603050405020304" pitchFamily="18" charset="0"/>
                          <a:cs typeface="Times New Roman" panose="02020603050405020304" pitchFamily="18" charset="0"/>
                        </a:rPr>
                        <a:t>о</a:t>
                      </a:r>
                      <a:r>
                        <a:rPr lang="ru-RU" sz="1200" spc="-15" dirty="0">
                          <a:effectLst/>
                          <a:latin typeface="Times New Roman" panose="02020603050405020304" pitchFamily="18" charset="0"/>
                          <a:cs typeface="Times New Roman" panose="02020603050405020304" pitchFamily="18" charset="0"/>
                        </a:rPr>
                        <a:t>в</a:t>
                      </a:r>
                      <a:r>
                        <a:rPr lang="ru-RU" sz="1200" dirty="0">
                          <a:effectLst/>
                          <a:latin typeface="Times New Roman" panose="02020603050405020304" pitchFamily="18" charset="0"/>
                          <a:cs typeface="Times New Roman" panose="02020603050405020304" pitchFamily="18" charset="0"/>
                        </a:rPr>
                        <a:t>ой и а</a:t>
                      </a:r>
                      <a:r>
                        <a:rPr lang="ru-RU" sz="1200" spc="-20" dirty="0">
                          <a:effectLst/>
                          <a:latin typeface="Times New Roman" panose="02020603050405020304" pitchFamily="18" charset="0"/>
                          <a:cs typeface="Times New Roman" panose="02020603050405020304" pitchFamily="18" charset="0"/>
                        </a:rPr>
                        <a:t>р</a:t>
                      </a:r>
                      <a:r>
                        <a:rPr lang="ru-RU" sz="1200" dirty="0">
                          <a:effectLst/>
                          <a:latin typeface="Times New Roman" panose="02020603050405020304" pitchFamily="18" charset="0"/>
                          <a:cs typeface="Times New Roman" panose="02020603050405020304" pitchFamily="18" charset="0"/>
                        </a:rPr>
                        <a:t>ти</a:t>
                      </a:r>
                      <a:r>
                        <a:rPr lang="ru-RU" sz="1200" spc="-20" dirty="0">
                          <a:effectLst/>
                          <a:latin typeface="Times New Roman" panose="02020603050405020304" pitchFamily="18" charset="0"/>
                          <a:cs typeface="Times New Roman" panose="02020603050405020304" pitchFamily="18" charset="0"/>
                        </a:rPr>
                        <a:t>к</a:t>
                      </a:r>
                      <a:r>
                        <a:rPr lang="ru-RU" sz="1200" spc="-60" dirty="0">
                          <a:effectLst/>
                          <a:latin typeface="Times New Roman" panose="02020603050405020304" pitchFamily="18" charset="0"/>
                          <a:cs typeface="Times New Roman" panose="02020603050405020304" pitchFamily="18" charset="0"/>
                        </a:rPr>
                        <a:t>у</a:t>
                      </a:r>
                      <a:r>
                        <a:rPr lang="ru-RU" sz="1200" dirty="0">
                          <a:effectLst/>
                          <a:latin typeface="Times New Roman" panose="02020603050405020304" pitchFamily="18" charset="0"/>
                          <a:cs typeface="Times New Roman" panose="02020603050405020304" pitchFamily="18" charset="0"/>
                        </a:rPr>
                        <a:t>л</a:t>
                      </a:r>
                      <a:r>
                        <a:rPr lang="ru-RU" sz="1200" spc="-5" dirty="0">
                          <a:effectLst/>
                          <a:latin typeface="Times New Roman" panose="02020603050405020304" pitchFamily="18" charset="0"/>
                          <a:cs typeface="Times New Roman" panose="02020603050405020304" pitchFamily="18" charset="0"/>
                        </a:rPr>
                        <a:t>я</a:t>
                      </a:r>
                      <a:r>
                        <a:rPr lang="ru-RU" sz="1200" dirty="0">
                          <a:effectLst/>
                          <a:latin typeface="Times New Roman" panose="02020603050405020304" pitchFamily="18" charset="0"/>
                          <a:cs typeface="Times New Roman" panose="02020603050405020304" pitchFamily="18" charset="0"/>
                        </a:rPr>
                        <a:t>ционной гимнастик</a:t>
                      </a:r>
                      <a:r>
                        <a:rPr lang="ru-RU" sz="1200" spc="50" dirty="0">
                          <a:effectLst/>
                          <a:latin typeface="Times New Roman" panose="02020603050405020304" pitchFamily="18" charset="0"/>
                          <a:cs typeface="Times New Roman" panose="02020603050405020304" pitchFamily="18" charset="0"/>
                        </a:rPr>
                        <a:t>и</a:t>
                      </a:r>
                      <a:r>
                        <a:rPr lang="ru-RU" sz="1200" dirty="0">
                          <a:effectLst/>
                          <a:latin typeface="Times New Roman" panose="02020603050405020304" pitchFamily="18" charset="0"/>
                          <a:cs typeface="Times New Roman" panose="02020603050405020304" pitchFamily="18" charset="0"/>
                        </a:rPr>
                        <a:t>;</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развитие личности ребенка, как активного участника проекта;</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формирование умения характеризовать поступки, поведение, выражать эмоции, понимать чувства других через имитацию образа героев сказок;</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использование полученных знаний и умений в разных видах деятельности (двигательной, изобразительной, игровой, коммуникативной).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tc>
                <a:extLst>
                  <a:ext uri="{0D108BD9-81ED-4DB2-BD59-A6C34878D82A}">
                    <a16:rowId xmlns:a16="http://schemas.microsoft.com/office/drawing/2014/main" xmlns="" val="2560161039"/>
                  </a:ext>
                </a:extLst>
              </a:tr>
              <a:tr h="2590566">
                <a:tc>
                  <a:txBody>
                    <a:bodyPr/>
                    <a:lstStyle/>
                    <a:p>
                      <a:pPr marL="36195" algn="ctr">
                        <a:lnSpc>
                          <a:spcPct val="107000"/>
                        </a:lnSpc>
                        <a:spcAft>
                          <a:spcPts val="800"/>
                        </a:spcAft>
                      </a:pPr>
                      <a:r>
                        <a:rPr lang="ru-RU" sz="1200" dirty="0">
                          <a:effectLst/>
                          <a:latin typeface="Times New Roman" panose="02020603050405020304" pitchFamily="18" charset="0"/>
                          <a:cs typeface="Times New Roman" panose="02020603050405020304" pitchFamily="18" charset="0"/>
                        </a:rPr>
                        <a:t>У воспитателей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tc>
                <a:tc>
                  <a:txBody>
                    <a:bodyPr/>
                    <a:lstStyle/>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повышение педагогической компетентности по теме проекта;</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вн</a:t>
                      </a:r>
                      <a:r>
                        <a:rPr lang="ru-RU" sz="1200" spc="-20" dirty="0">
                          <a:effectLst/>
                          <a:latin typeface="Times New Roman" panose="02020603050405020304" pitchFamily="18" charset="0"/>
                          <a:cs typeface="Times New Roman" panose="02020603050405020304" pitchFamily="18" charset="0"/>
                        </a:rPr>
                        <a:t>е</a:t>
                      </a:r>
                      <a:r>
                        <a:rPr lang="ru-RU" sz="1200" dirty="0">
                          <a:effectLst/>
                          <a:latin typeface="Times New Roman" panose="02020603050405020304" pitchFamily="18" charset="0"/>
                          <a:cs typeface="Times New Roman" panose="02020603050405020304" pitchFamily="18" charset="0"/>
                        </a:rPr>
                        <a:t>дрение но</a:t>
                      </a:r>
                      <a:r>
                        <a:rPr lang="ru-RU" sz="1200" spc="-5" dirty="0">
                          <a:effectLst/>
                          <a:latin typeface="Times New Roman" panose="02020603050405020304" pitchFamily="18" charset="0"/>
                          <a:cs typeface="Times New Roman" panose="02020603050405020304" pitchFamily="18" charset="0"/>
                        </a:rPr>
                        <a:t>в</a:t>
                      </a:r>
                      <a:r>
                        <a:rPr lang="ru-RU" sz="1200" dirty="0">
                          <a:effectLst/>
                          <a:latin typeface="Times New Roman" panose="02020603050405020304" pitchFamily="18" charset="0"/>
                          <a:cs typeface="Times New Roman" panose="02020603050405020304" pitchFamily="18" charset="0"/>
                        </a:rPr>
                        <a:t>ых технологий в раб</a:t>
                      </a:r>
                      <a:r>
                        <a:rPr lang="ru-RU" sz="1200" spc="-20" dirty="0">
                          <a:effectLst/>
                          <a:latin typeface="Times New Roman" panose="02020603050405020304" pitchFamily="18" charset="0"/>
                          <a:cs typeface="Times New Roman" panose="02020603050405020304" pitchFamily="18" charset="0"/>
                        </a:rPr>
                        <a:t>о</a:t>
                      </a:r>
                      <a:r>
                        <a:rPr lang="ru-RU" sz="1200" spc="-5" dirty="0">
                          <a:effectLst/>
                          <a:latin typeface="Times New Roman" panose="02020603050405020304" pitchFamily="18" charset="0"/>
                          <a:cs typeface="Times New Roman" panose="02020603050405020304" pitchFamily="18" charset="0"/>
                        </a:rPr>
                        <a:t>т</a:t>
                      </a:r>
                      <a:r>
                        <a:rPr lang="ru-RU" sz="1200" dirty="0">
                          <a:effectLst/>
                          <a:latin typeface="Times New Roman" panose="02020603050405020304" pitchFamily="18" charset="0"/>
                          <a:cs typeface="Times New Roman" panose="02020603050405020304" pitchFamily="18" charset="0"/>
                        </a:rPr>
                        <a:t>е с детьми и р</a:t>
                      </a:r>
                      <a:r>
                        <a:rPr lang="ru-RU" sz="1200" spc="-35" dirty="0">
                          <a:effectLst/>
                          <a:latin typeface="Times New Roman" panose="02020603050405020304" pitchFamily="18" charset="0"/>
                          <a:cs typeface="Times New Roman" panose="02020603050405020304" pitchFamily="18" charset="0"/>
                        </a:rPr>
                        <a:t>о</a:t>
                      </a:r>
                      <a:r>
                        <a:rPr lang="ru-RU" sz="1200" spc="-5" dirty="0">
                          <a:effectLst/>
                          <a:latin typeface="Times New Roman" panose="02020603050405020304" pitchFamily="18" charset="0"/>
                          <a:cs typeface="Times New Roman" panose="02020603050405020304" pitchFamily="18" charset="0"/>
                        </a:rPr>
                        <a:t>д</a:t>
                      </a:r>
                      <a:r>
                        <a:rPr lang="ru-RU" sz="1200" dirty="0">
                          <a:effectLst/>
                          <a:latin typeface="Times New Roman" panose="02020603050405020304" pitchFamily="18" charset="0"/>
                          <a:cs typeface="Times New Roman" panose="02020603050405020304" pitchFamily="18" charset="0"/>
                        </a:rPr>
                        <a:t>ител</a:t>
                      </a:r>
                      <a:r>
                        <a:rPr lang="ru-RU" sz="1200" spc="-5" dirty="0">
                          <a:effectLst/>
                          <a:latin typeface="Times New Roman" panose="02020603050405020304" pitchFamily="18" charset="0"/>
                          <a:cs typeface="Times New Roman" panose="02020603050405020304" pitchFamily="18" charset="0"/>
                        </a:rPr>
                        <a:t>я</a:t>
                      </a:r>
                      <a:r>
                        <a:rPr lang="ru-RU" sz="1200" dirty="0">
                          <a:effectLst/>
                          <a:latin typeface="Times New Roman" panose="02020603050405020304" pitchFamily="18" charset="0"/>
                          <a:cs typeface="Times New Roman" panose="02020603050405020304" pitchFamily="18" charset="0"/>
                        </a:rPr>
                        <a:t>ми;</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организация </a:t>
                      </a:r>
                      <a:r>
                        <a:rPr lang="ru-RU" sz="1200" dirty="0" err="1">
                          <a:effectLst/>
                          <a:latin typeface="Times New Roman" panose="02020603050405020304" pitchFamily="18" charset="0"/>
                          <a:cs typeface="Times New Roman" panose="02020603050405020304" pitchFamily="18" charset="0"/>
                        </a:rPr>
                        <a:t>воспитательно</a:t>
                      </a:r>
                      <a:r>
                        <a:rPr lang="ru-RU" sz="1200" dirty="0">
                          <a:effectLst/>
                          <a:latin typeface="Times New Roman" panose="02020603050405020304" pitchFamily="18" charset="0"/>
                          <a:cs typeface="Times New Roman" panose="02020603050405020304" pitchFamily="18" charset="0"/>
                        </a:rPr>
                        <a:t>-образовательного процесса на основе интеграции всех видов детской деятельности;</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создание картотеки игр и упражнений по развитию речи, пальчиковой и артикуляционной гимнастике;</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проведение родительского собрания, семинара и мастер-класса;</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проведение анкетирования;</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организация выставок и конкурсов;</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организация итогового развлечения «Приключения Колобка» по результатам проектной деятельности.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tc>
                <a:extLst>
                  <a:ext uri="{0D108BD9-81ED-4DB2-BD59-A6C34878D82A}">
                    <a16:rowId xmlns:a16="http://schemas.microsoft.com/office/drawing/2014/main" xmlns="" val="857452370"/>
                  </a:ext>
                </a:extLst>
              </a:tr>
              <a:tr h="1223146">
                <a:tc>
                  <a:txBody>
                    <a:bodyPr/>
                    <a:lstStyle/>
                    <a:p>
                      <a:pPr marL="36195" algn="ctr">
                        <a:lnSpc>
                          <a:spcPct val="107000"/>
                        </a:lnSpc>
                        <a:spcAft>
                          <a:spcPts val="800"/>
                        </a:spcAft>
                      </a:pPr>
                      <a:r>
                        <a:rPr lang="ru-RU" sz="1200" dirty="0">
                          <a:effectLst/>
                          <a:latin typeface="Times New Roman" panose="02020603050405020304" pitchFamily="18" charset="0"/>
                          <a:cs typeface="Times New Roman" panose="02020603050405020304" pitchFamily="18" charset="0"/>
                        </a:rPr>
                        <a:t>У родителей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tc>
                <a:tc>
                  <a:txBody>
                    <a:bodyPr/>
                    <a:lstStyle/>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активное участие в реализации проекта;</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оказание помощи в пополнении предметно-развивающей среды группы;</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принятие участия в совместных мероприятиях, выставках, конкурсах;</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принятие участия в мастер-классе, семинаре и родительском собрании;</a:t>
                      </a:r>
                    </a:p>
                    <a:p>
                      <a:pPr marL="36195" algn="ctr">
                        <a:lnSpc>
                          <a:spcPts val="1470"/>
                        </a:lnSpc>
                        <a:spcAft>
                          <a:spcPts val="0"/>
                        </a:spcAft>
                      </a:pPr>
                      <a:r>
                        <a:rPr lang="ru-RU" sz="1200" dirty="0">
                          <a:effectLst/>
                          <a:latin typeface="Times New Roman" panose="02020603050405020304" pitchFamily="18" charset="0"/>
                          <a:cs typeface="Times New Roman" panose="02020603050405020304" pitchFamily="18" charset="0"/>
                        </a:rPr>
                        <a:t>- создание дома условий для воспитания и развития детей.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49" marR="31749" marT="0" marB="0"/>
                </a:tc>
                <a:extLst>
                  <a:ext uri="{0D108BD9-81ED-4DB2-BD59-A6C34878D82A}">
                    <a16:rowId xmlns:a16="http://schemas.microsoft.com/office/drawing/2014/main" xmlns="" val="1009368189"/>
                  </a:ext>
                </a:extLst>
              </a:tr>
            </a:tbl>
          </a:graphicData>
        </a:graphic>
      </p:graphicFrame>
    </p:spTree>
    <p:extLst>
      <p:ext uri="{BB962C8B-B14F-4D97-AF65-F5344CB8AC3E}">
        <p14:creationId xmlns:p14="http://schemas.microsoft.com/office/powerpoint/2010/main" xmlns="" val="3945547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5157" name="Прямая со стрелкой 4"/>
          <p:cNvSpPr>
            <a:spLocks noChangeShapeType="1"/>
          </p:cNvSpPr>
          <p:nvPr/>
        </p:nvSpPr>
        <p:spPr bwMode="auto">
          <a:xfrm rot="5400000">
            <a:off x="2163193" y="797248"/>
            <a:ext cx="1165225" cy="1100138"/>
          </a:xfrm>
          <a:prstGeom prst="bentConnector3">
            <a:avLst>
              <a:gd name="adj1" fmla="val 50000"/>
            </a:avLst>
          </a:prstGeom>
          <a:noFill/>
          <a:ln w="57150">
            <a:solidFill>
              <a:srgbClr val="4BACC6"/>
            </a:solidFill>
            <a:miter lim="800000"/>
            <a:headEnd/>
            <a:tailEnd type="arrow" w="med" len="med"/>
          </a:ln>
          <a:effectLst/>
        </p:spPr>
        <p:txBody>
          <a:bodyPr vert="horz" wrap="square" lIns="91440" tIns="45720" rIns="91440" bIns="45720" numCol="1" anchor="t" anchorCtr="0" compatLnSpc="1">
            <a:prstTxWarp prst="textNoShape">
              <a:avLst/>
            </a:prstTxWarp>
          </a:bodyPr>
          <a:lstStyle/>
          <a:p>
            <a:endParaRPr lang="ru-RU"/>
          </a:p>
        </p:txBody>
      </p:sp>
      <p:sp>
        <p:nvSpPr>
          <p:cNvPr id="5156" name="Прямая со стрелкой 6"/>
          <p:cNvSpPr>
            <a:spLocks noChangeShapeType="1"/>
          </p:cNvSpPr>
          <p:nvPr/>
        </p:nvSpPr>
        <p:spPr bwMode="auto">
          <a:xfrm rot="5400000">
            <a:off x="3837434" y="1283246"/>
            <a:ext cx="1181100" cy="0"/>
          </a:xfrm>
          <a:prstGeom prst="straightConnector1">
            <a:avLst/>
          </a:prstGeom>
          <a:noFill/>
          <a:ln w="57150">
            <a:solidFill>
              <a:srgbClr val="4BACC6"/>
            </a:solidFill>
            <a:round/>
            <a:headEnd/>
            <a:tailEnd type="arrow" w="med" len="med"/>
          </a:ln>
          <a:effectLst/>
        </p:spPr>
        <p:txBody>
          <a:bodyPr vert="horz" wrap="square" lIns="91440" tIns="45720" rIns="91440" bIns="45720" numCol="1" anchor="t" anchorCtr="0" compatLnSpc="1">
            <a:prstTxWarp prst="textNoShape">
              <a:avLst/>
            </a:prstTxWarp>
          </a:bodyPr>
          <a:lstStyle/>
          <a:p>
            <a:endParaRPr lang="ru-RU"/>
          </a:p>
        </p:txBody>
      </p:sp>
      <p:sp>
        <p:nvSpPr>
          <p:cNvPr id="5155" name="Прямая со стрелкой 8"/>
          <p:cNvSpPr>
            <a:spLocks/>
          </p:cNvSpPr>
          <p:nvPr/>
        </p:nvSpPr>
        <p:spPr bwMode="auto">
          <a:xfrm rot="5400000" flipV="1">
            <a:off x="3902075" y="1174750"/>
            <a:ext cx="1588" cy="1588"/>
          </a:xfrm>
          <a:prstGeom prst="bentConnector3">
            <a:avLst>
              <a:gd name="adj1" fmla="val 231400000"/>
            </a:avLst>
          </a:prstGeom>
          <a:noFill/>
          <a:ln w="9525">
            <a:solidFill>
              <a:srgbClr val="4F81BD"/>
            </a:solidFill>
            <a:miter lim="800000"/>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5154" name="Прямая со стрелкой 9"/>
          <p:cNvSpPr>
            <a:spLocks noChangeShapeType="1"/>
          </p:cNvSpPr>
          <p:nvPr/>
        </p:nvSpPr>
        <p:spPr bwMode="auto">
          <a:xfrm rot="16200000" flipH="1">
            <a:off x="5686599" y="802234"/>
            <a:ext cx="1085850" cy="866775"/>
          </a:xfrm>
          <a:prstGeom prst="bentConnector3">
            <a:avLst>
              <a:gd name="adj1" fmla="val 50000"/>
            </a:avLst>
          </a:prstGeom>
          <a:noFill/>
          <a:ln w="57150">
            <a:solidFill>
              <a:srgbClr val="4BACC6"/>
            </a:solidFill>
            <a:miter lim="800000"/>
            <a:headEnd/>
            <a:tailEnd type="arrow" w="med" len="med"/>
          </a:ln>
          <a:effectLst/>
        </p:spPr>
        <p:txBody>
          <a:bodyPr vert="horz" wrap="square" lIns="91440" tIns="45720" rIns="91440" bIns="45720" numCol="1" anchor="t" anchorCtr="0" compatLnSpc="1">
            <a:prstTxWarp prst="textNoShape">
              <a:avLst/>
            </a:prstTxWarp>
          </a:bodyPr>
          <a:lstStyle/>
          <a:p>
            <a:endParaRPr lang="ru-RU"/>
          </a:p>
        </p:txBody>
      </p:sp>
      <p:sp>
        <p:nvSpPr>
          <p:cNvPr id="5153" name="Овал 12"/>
          <p:cNvSpPr>
            <a:spLocks/>
          </p:cNvSpPr>
          <p:nvPr/>
        </p:nvSpPr>
        <p:spPr bwMode="auto">
          <a:xfrm>
            <a:off x="971600" y="1988841"/>
            <a:ext cx="2016224" cy="936104"/>
          </a:xfrm>
          <a:prstGeom prst="ellipse">
            <a:avLst/>
          </a:prstGeom>
          <a:solidFill>
            <a:srgbClr val="4BACC6"/>
          </a:solidFill>
          <a:ln w="12700">
            <a:solidFill>
              <a:srgbClr val="205867"/>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детьми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1" name="Овал 13"/>
          <p:cNvSpPr>
            <a:spLocks/>
          </p:cNvSpPr>
          <p:nvPr/>
        </p:nvSpPr>
        <p:spPr bwMode="auto">
          <a:xfrm>
            <a:off x="3275856" y="1916832"/>
            <a:ext cx="2088232" cy="1152128"/>
          </a:xfrm>
          <a:prstGeom prst="ellipse">
            <a:avLst/>
          </a:prstGeom>
          <a:solidFill>
            <a:srgbClr val="4BACC6"/>
          </a:solidFill>
          <a:ln w="12700">
            <a:solidFill>
              <a:srgbClr val="205867"/>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 педагогами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2" name="Овал 14"/>
          <p:cNvSpPr>
            <a:spLocks noChangeArrowheads="1"/>
          </p:cNvSpPr>
          <p:nvPr/>
        </p:nvSpPr>
        <p:spPr bwMode="auto">
          <a:xfrm>
            <a:off x="5940152" y="1844824"/>
            <a:ext cx="1800200" cy="926976"/>
          </a:xfrm>
          <a:prstGeom prst="ellipse">
            <a:avLst/>
          </a:prstGeom>
          <a:solidFill>
            <a:srgbClr val="4F81BD"/>
          </a:solidFill>
          <a:ln w="127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 родителями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0" name="Прямая со стрелкой 15"/>
          <p:cNvSpPr>
            <a:spLocks noChangeShapeType="1"/>
          </p:cNvSpPr>
          <p:nvPr/>
        </p:nvSpPr>
        <p:spPr bwMode="auto">
          <a:xfrm rot="5400000">
            <a:off x="1703487" y="3129161"/>
            <a:ext cx="552450" cy="0"/>
          </a:xfrm>
          <a:prstGeom prst="straightConnector1">
            <a:avLst/>
          </a:prstGeom>
          <a:noFill/>
          <a:ln w="57150">
            <a:solidFill>
              <a:srgbClr val="4BACC6"/>
            </a:solidFill>
            <a:round/>
            <a:headEnd/>
            <a:tailEnd type="arrow" w="med" len="med"/>
          </a:ln>
          <a:effectLst/>
        </p:spPr>
        <p:txBody>
          <a:bodyPr vert="horz" wrap="square" lIns="91440" tIns="45720" rIns="91440" bIns="45720" numCol="1" anchor="t" anchorCtr="0" compatLnSpc="1">
            <a:prstTxWarp prst="textNoShape">
              <a:avLst/>
            </a:prstTxWarp>
          </a:bodyPr>
          <a:lstStyle/>
          <a:p>
            <a:endParaRPr lang="ru-RU"/>
          </a:p>
        </p:txBody>
      </p:sp>
      <p:sp>
        <p:nvSpPr>
          <p:cNvPr id="5145" name="Прямая со стрелкой 16"/>
          <p:cNvSpPr>
            <a:spLocks noChangeShapeType="1"/>
          </p:cNvSpPr>
          <p:nvPr/>
        </p:nvSpPr>
        <p:spPr bwMode="auto">
          <a:xfrm rot="5400000">
            <a:off x="2770858" y="3573958"/>
            <a:ext cx="3189287" cy="19050"/>
          </a:xfrm>
          <a:prstGeom prst="bentConnector3">
            <a:avLst>
              <a:gd name="adj1" fmla="val 49977"/>
            </a:avLst>
          </a:prstGeom>
          <a:noFill/>
          <a:ln w="57150">
            <a:solidFill>
              <a:srgbClr val="4BACC6"/>
            </a:solidFill>
            <a:miter lim="800000"/>
            <a:headEnd/>
            <a:tailEnd type="arrow" w="med" len="med"/>
          </a:ln>
          <a:effectLst/>
        </p:spPr>
        <p:txBody>
          <a:bodyPr vert="horz" wrap="square" lIns="91440" tIns="45720" rIns="91440" bIns="45720" numCol="1" anchor="t" anchorCtr="0" compatLnSpc="1">
            <a:prstTxWarp prst="textNoShape">
              <a:avLst/>
            </a:prstTxWarp>
          </a:bodyPr>
          <a:lstStyle/>
          <a:p>
            <a:endParaRPr lang="ru-RU"/>
          </a:p>
        </p:txBody>
      </p:sp>
      <p:sp>
        <p:nvSpPr>
          <p:cNvPr id="5149" name="Прямая со стрелкой 17"/>
          <p:cNvSpPr>
            <a:spLocks noChangeShapeType="1"/>
          </p:cNvSpPr>
          <p:nvPr/>
        </p:nvSpPr>
        <p:spPr bwMode="auto">
          <a:xfrm rot="5400000">
            <a:off x="6490716" y="3022452"/>
            <a:ext cx="635000" cy="7937"/>
          </a:xfrm>
          <a:prstGeom prst="bentConnector3">
            <a:avLst>
              <a:gd name="adj1" fmla="val 106656"/>
            </a:avLst>
          </a:prstGeom>
          <a:noFill/>
          <a:ln w="57150">
            <a:solidFill>
              <a:srgbClr val="4BACC6"/>
            </a:solidFill>
            <a:miter lim="800000"/>
            <a:headEnd/>
            <a:tailEnd type="arrow" w="med" len="med"/>
          </a:ln>
          <a:effectLst/>
        </p:spPr>
        <p:txBody>
          <a:bodyPr vert="horz" wrap="square" lIns="91440" tIns="45720" rIns="91440" bIns="45720" numCol="1" anchor="t" anchorCtr="0" compatLnSpc="1">
            <a:prstTxWarp prst="textNoShape">
              <a:avLst/>
            </a:prstTxWarp>
          </a:bodyPr>
          <a:lstStyle/>
          <a:p>
            <a:endParaRPr lang="ru-RU"/>
          </a:p>
        </p:txBody>
      </p:sp>
      <p:sp>
        <p:nvSpPr>
          <p:cNvPr id="5146" name="Скругленный прямоугольник 19"/>
          <p:cNvSpPr>
            <a:spLocks/>
          </p:cNvSpPr>
          <p:nvPr/>
        </p:nvSpPr>
        <p:spPr bwMode="auto">
          <a:xfrm>
            <a:off x="611560" y="3501008"/>
            <a:ext cx="3528392" cy="1728192"/>
          </a:xfrm>
          <a:prstGeom prst="roundRect">
            <a:avLst>
              <a:gd name="adj" fmla="val 16667"/>
            </a:avLst>
          </a:prstGeom>
          <a:gradFill rotWithShape="1">
            <a:gsLst>
              <a:gs pos="0">
                <a:srgbClr val="EEF6FF"/>
              </a:gs>
              <a:gs pos="34000">
                <a:srgbClr val="EAF3FF"/>
              </a:gs>
              <a:gs pos="100000">
                <a:srgbClr val="9CC8FF"/>
              </a:gs>
            </a:gsLst>
            <a:path path="shape">
              <a:fillToRect l="50000" t="155000" r="50000" b="-55000"/>
            </a:path>
          </a:gradFill>
          <a:ln w="9525">
            <a:solidFill>
              <a:srgbClr val="4BACC6"/>
            </a:solidFill>
            <a:round/>
            <a:headEnd/>
            <a:tailEnd/>
          </a:ln>
          <a:effectLst>
            <a:outerShdw dist="25400" dir="14699927" algn="t" rotWithShape="0">
              <a:srgbClr val="0000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Беседы, НОД, рассматривание иллюстраций, </a:t>
            </a:r>
            <a:r>
              <a:rPr kumimoji="0" lang="ru-RU" sz="12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картинок, книг, чтение сказок, </a:t>
            </a:r>
            <a:r>
              <a:rPr kumimoji="0" lang="ru-RU" sz="1200" b="0" i="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потешек</a:t>
            </a:r>
            <a:r>
              <a:rPr kumimoji="0" lang="ru-RU" sz="12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заучивание </a:t>
            </a:r>
            <a:r>
              <a:rPr kumimoji="0" lang="ru-RU" sz="1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потешек</a:t>
            </a:r>
            <a:r>
              <a:rPr kumimoji="0" lang="ru-RU" sz="1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пальчиковой гимнастики, дидактические и сюжетно-ролевые игры, инсценировки сказок и </a:t>
            </a:r>
            <a:r>
              <a:rPr kumimoji="0" lang="ru-RU" sz="12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потешек</a:t>
            </a:r>
            <a:r>
              <a:rPr kumimoji="0" lang="ru-RU" sz="1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игры-драматизации, рисование, лепка сказочных героев, развлечения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8" name="Скругленный прямоугольник 21"/>
          <p:cNvSpPr>
            <a:spLocks/>
          </p:cNvSpPr>
          <p:nvPr/>
        </p:nvSpPr>
        <p:spPr bwMode="auto">
          <a:xfrm>
            <a:off x="4932040" y="3356992"/>
            <a:ext cx="3240360" cy="1944216"/>
          </a:xfrm>
          <a:prstGeom prst="roundRect">
            <a:avLst>
              <a:gd name="adj" fmla="val 16667"/>
            </a:avLst>
          </a:prstGeom>
          <a:gradFill rotWithShape="1">
            <a:gsLst>
              <a:gs pos="0">
                <a:srgbClr val="EEF6FF"/>
              </a:gs>
              <a:gs pos="34000">
                <a:srgbClr val="EAF3FF"/>
              </a:gs>
              <a:gs pos="100000">
                <a:srgbClr val="9CC8FF"/>
              </a:gs>
            </a:gsLst>
            <a:path path="shape">
              <a:fillToRect l="50000" t="155000" r="50000" b="-55000"/>
            </a:path>
          </a:gradFill>
          <a:ln w="9525">
            <a:solidFill>
              <a:srgbClr val="4BACC6"/>
            </a:solidFill>
            <a:round/>
            <a:headEnd/>
            <a:tailEnd/>
          </a:ln>
          <a:effectLst>
            <a:outerShdw dist="25400" dir="14699927" algn="t" rotWithShape="0">
              <a:srgbClr val="00000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Анкетирование, беседы, консультации, папки-передвижки, буклеты, выставки книг, конкурсы рисунков, изготовление стенгазеты, родительское собрание, семинар-практикум, мастер-класс, развлечение, изготовление книжек-малышек, настольного театра, театра теней, почта доверия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7" name="Скругленный прямоугольник 22"/>
          <p:cNvSpPr>
            <a:spLocks noChangeArrowheads="1"/>
          </p:cNvSpPr>
          <p:nvPr/>
        </p:nvSpPr>
        <p:spPr bwMode="auto">
          <a:xfrm>
            <a:off x="2267744" y="5373216"/>
            <a:ext cx="4320480" cy="1475258"/>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Семинар-практикум, презентация, консультации, папки-передвижки, картотека игр и упражнений, методический материал</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59" name="Rectangle 39"/>
          <p:cNvSpPr>
            <a:spLocks noChangeArrowheads="1"/>
          </p:cNvSpPr>
          <p:nvPr/>
        </p:nvSpPr>
        <p:spPr bwMode="auto">
          <a:xfrm>
            <a:off x="3009807" y="347246"/>
            <a:ext cx="3124381"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Формы сотрудничества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60" name="Rectangle 40"/>
          <p:cNvSpPr>
            <a:spLocks noChangeArrowheads="1"/>
          </p:cNvSpPr>
          <p:nvPr/>
        </p:nvSpPr>
        <p:spPr bwMode="auto">
          <a:xfrm>
            <a:off x="3348853" y="573614"/>
            <a:ext cx="2589170"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8125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4" name="Rectangle 44"/>
          <p:cNvSpPr>
            <a:spLocks noChangeArrowheads="1"/>
          </p:cNvSpPr>
          <p:nvPr/>
        </p:nvSpPr>
        <p:spPr bwMode="auto">
          <a:xfrm>
            <a:off x="71438"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r>
              <a:rPr kumimoji="0" lang="ru-RU" sz="1800" b="1"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48"/>
          <p:cNvSpPr>
            <a:spLocks noChangeArrowheads="1"/>
          </p:cNvSpPr>
          <p:nvPr/>
        </p:nvSpPr>
        <p:spPr bwMode="auto">
          <a:xfrm>
            <a:off x="0" y="19168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94554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5155" name="Прямая со стрелкой 8"/>
          <p:cNvSpPr>
            <a:spLocks/>
          </p:cNvSpPr>
          <p:nvPr/>
        </p:nvSpPr>
        <p:spPr bwMode="auto">
          <a:xfrm rot="5400000" flipV="1">
            <a:off x="3902075" y="1174750"/>
            <a:ext cx="1588" cy="1588"/>
          </a:xfrm>
          <a:prstGeom prst="bentConnector3">
            <a:avLst>
              <a:gd name="adj1" fmla="val 231400000"/>
            </a:avLst>
          </a:prstGeom>
          <a:noFill/>
          <a:ln w="9525">
            <a:solidFill>
              <a:srgbClr val="4F81BD"/>
            </a:solidFill>
            <a:miter lim="800000"/>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515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0" name="Rectangle 40"/>
          <p:cNvSpPr>
            <a:spLocks noChangeArrowheads="1"/>
          </p:cNvSpPr>
          <p:nvPr/>
        </p:nvSpPr>
        <p:spPr bwMode="auto">
          <a:xfrm>
            <a:off x="3348853" y="573614"/>
            <a:ext cx="2589170"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8125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4" name="Rectangle 44"/>
          <p:cNvSpPr>
            <a:spLocks noChangeArrowheads="1"/>
          </p:cNvSpPr>
          <p:nvPr/>
        </p:nvSpPr>
        <p:spPr bwMode="auto">
          <a:xfrm>
            <a:off x="71438"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r>
              <a:rPr kumimoji="0" lang="ru-RU" sz="1800" b="1"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48"/>
          <p:cNvSpPr>
            <a:spLocks noChangeArrowheads="1"/>
          </p:cNvSpPr>
          <p:nvPr/>
        </p:nvSpPr>
        <p:spPr bwMode="auto">
          <a:xfrm>
            <a:off x="0" y="19168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4" name="Таблица 23"/>
          <p:cNvGraphicFramePr>
            <a:graphicFrameLocks noGrp="1"/>
          </p:cNvGraphicFramePr>
          <p:nvPr/>
        </p:nvGraphicFramePr>
        <p:xfrm>
          <a:off x="251520" y="476671"/>
          <a:ext cx="8424936" cy="5688632"/>
        </p:xfrm>
        <a:graphic>
          <a:graphicData uri="http://schemas.openxmlformats.org/drawingml/2006/table">
            <a:tbl>
              <a:tblPr/>
              <a:tblGrid>
                <a:gridCol w="2769064"/>
                <a:gridCol w="5655872"/>
              </a:tblGrid>
              <a:tr h="139864">
                <a:tc gridSpan="2">
                  <a:txBody>
                    <a:bodyPr/>
                    <a:lstStyle/>
                    <a:p>
                      <a:pPr algn="ctr">
                        <a:lnSpc>
                          <a:spcPct val="107000"/>
                        </a:lnSpc>
                        <a:spcAft>
                          <a:spcPts val="800"/>
                        </a:spcAft>
                      </a:pPr>
                      <a:r>
                        <a:rPr lang="ru-RU" sz="300" b="1" dirty="0">
                          <a:solidFill>
                            <a:srgbClr val="000000"/>
                          </a:solidFill>
                          <a:latin typeface="Times New Roman"/>
                          <a:ea typeface="Times New Roman"/>
                          <a:cs typeface="Times New Roman"/>
                        </a:rPr>
                        <a:t>Перспективный план работы над проектом</a:t>
                      </a:r>
                      <a:endParaRPr lang="ru-RU" sz="200" dirty="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r>
              <a:tr h="2234184">
                <a:tc>
                  <a:txBody>
                    <a:bodyPr/>
                    <a:lstStyle/>
                    <a:p>
                      <a:pPr>
                        <a:lnSpc>
                          <a:spcPct val="107000"/>
                        </a:lnSpc>
                        <a:spcAft>
                          <a:spcPts val="800"/>
                        </a:spcAft>
                      </a:pPr>
                      <a:r>
                        <a:rPr lang="ru-RU" sz="1800" b="1" dirty="0">
                          <a:solidFill>
                            <a:srgbClr val="000000"/>
                          </a:solidFill>
                          <a:latin typeface="Times New Roman"/>
                          <a:ea typeface="Times New Roman"/>
                          <a:cs typeface="Times New Roman"/>
                        </a:rPr>
                        <a:t>Познавательное развитие</a:t>
                      </a:r>
                      <a:endParaRPr lang="ru-RU" sz="1600" dirty="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c>
                  <a:txBody>
                    <a:bodyPr/>
                    <a:lstStyle/>
                    <a:p>
                      <a:pPr>
                        <a:lnSpc>
                          <a:spcPct val="107000"/>
                        </a:lnSpc>
                        <a:spcAft>
                          <a:spcPts val="800"/>
                        </a:spcAft>
                      </a:pPr>
                      <a:r>
                        <a:rPr lang="ru-RU" sz="1800" dirty="0">
                          <a:solidFill>
                            <a:srgbClr val="000000"/>
                          </a:solidFill>
                          <a:latin typeface="Times New Roman"/>
                          <a:ea typeface="Times New Roman"/>
                          <a:cs typeface="Times New Roman"/>
                        </a:rPr>
                        <a:t>- ООД: «В гостях у осени», «Овощи с огорода», «Мои любимые сказки».</a:t>
                      </a:r>
                      <a:endParaRPr lang="ru-RU" sz="1600" dirty="0">
                        <a:latin typeface="Calibri"/>
                        <a:ea typeface="Times New Roman"/>
                        <a:cs typeface="Times New Roman"/>
                      </a:endParaRPr>
                    </a:p>
                    <a:p>
                      <a:pPr>
                        <a:lnSpc>
                          <a:spcPct val="107000"/>
                        </a:lnSpc>
                        <a:spcAft>
                          <a:spcPts val="800"/>
                        </a:spcAft>
                      </a:pPr>
                      <a:r>
                        <a:rPr lang="ru-RU" sz="1800" dirty="0">
                          <a:solidFill>
                            <a:srgbClr val="000000"/>
                          </a:solidFill>
                          <a:latin typeface="Times New Roman"/>
                          <a:ea typeface="Times New Roman"/>
                          <a:cs typeface="Times New Roman"/>
                        </a:rPr>
                        <a:t>- Беседы «Моя любимая книжка», «Для чего нужен язык», «Что за прелесть эти сказки», «Правила обращения с книгой»</a:t>
                      </a:r>
                      <a:endParaRPr lang="ru-RU" sz="1600" dirty="0">
                        <a:latin typeface="Calibri"/>
                        <a:ea typeface="Times New Roman"/>
                        <a:cs typeface="Times New Roman"/>
                      </a:endParaRPr>
                    </a:p>
                    <a:p>
                      <a:pPr>
                        <a:lnSpc>
                          <a:spcPct val="107000"/>
                        </a:lnSpc>
                        <a:spcAft>
                          <a:spcPts val="800"/>
                        </a:spcAft>
                      </a:pPr>
                      <a:r>
                        <a:rPr lang="ru-RU" sz="1800" dirty="0">
                          <a:solidFill>
                            <a:srgbClr val="000000"/>
                          </a:solidFill>
                          <a:latin typeface="Times New Roman"/>
                          <a:ea typeface="Times New Roman"/>
                          <a:cs typeface="Times New Roman"/>
                        </a:rPr>
                        <a:t>- Наблюдения на прогулках</a:t>
                      </a:r>
                      <a:endParaRPr lang="ru-RU" sz="1600" dirty="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38100" cap="flat" cmpd="sng" algn="ctr">
                      <a:solidFill>
                        <a:srgbClr val="4472C4"/>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r>
              <a:tr h="3314584">
                <a:tc>
                  <a:txBody>
                    <a:bodyPr/>
                    <a:lstStyle/>
                    <a:p>
                      <a:pPr>
                        <a:lnSpc>
                          <a:spcPct val="107000"/>
                        </a:lnSpc>
                        <a:spcAft>
                          <a:spcPts val="800"/>
                        </a:spcAft>
                      </a:pPr>
                      <a:r>
                        <a:rPr lang="ru-RU" sz="1600" b="1">
                          <a:solidFill>
                            <a:srgbClr val="000000"/>
                          </a:solidFill>
                          <a:latin typeface="Times New Roman"/>
                          <a:ea typeface="Times New Roman"/>
                          <a:cs typeface="Times New Roman"/>
                        </a:rPr>
                        <a:t>Социально – коммуникативное развитие</a:t>
                      </a:r>
                      <a:endParaRPr lang="ru-RU" sz="140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c>
                  <a:txBody>
                    <a:bodyPr/>
                    <a:lstStyle/>
                    <a:p>
                      <a:pPr>
                        <a:lnSpc>
                          <a:spcPct val="107000"/>
                        </a:lnSpc>
                        <a:spcAft>
                          <a:spcPts val="800"/>
                        </a:spcAft>
                      </a:pPr>
                      <a:r>
                        <a:rPr lang="ru-RU" sz="1600" dirty="0">
                          <a:solidFill>
                            <a:srgbClr val="000000"/>
                          </a:solidFill>
                          <a:latin typeface="Times New Roman"/>
                          <a:ea typeface="Times New Roman"/>
                          <a:cs typeface="Times New Roman"/>
                        </a:rPr>
                        <a:t>- Сюжетно – ролевые игры «Детский сад», «Построим теремок»; «Ждем в гости Машу и медведя», «Семья».</a:t>
                      </a:r>
                      <a:endParaRPr lang="ru-RU" sz="1400" dirty="0">
                        <a:latin typeface="Calibri"/>
                        <a:ea typeface="Times New Roman"/>
                        <a:cs typeface="Times New Roman"/>
                      </a:endParaRPr>
                    </a:p>
                    <a:p>
                      <a:pPr>
                        <a:lnSpc>
                          <a:spcPct val="107000"/>
                        </a:lnSpc>
                        <a:spcAft>
                          <a:spcPts val="800"/>
                        </a:spcAft>
                      </a:pPr>
                      <a:r>
                        <a:rPr lang="ru-RU" sz="1600" i="1" dirty="0">
                          <a:solidFill>
                            <a:srgbClr val="000000"/>
                          </a:solidFill>
                          <a:latin typeface="Times New Roman"/>
                          <a:ea typeface="Times New Roman"/>
                          <a:cs typeface="Times New Roman"/>
                        </a:rPr>
                        <a:t>- </a:t>
                      </a:r>
                      <a:r>
                        <a:rPr lang="ru-RU" sz="1600" dirty="0">
                          <a:solidFill>
                            <a:srgbClr val="000000"/>
                          </a:solidFill>
                          <a:latin typeface="Times New Roman"/>
                          <a:ea typeface="Times New Roman"/>
                          <a:cs typeface="Times New Roman"/>
                        </a:rPr>
                        <a:t>Дидактические игры:</a:t>
                      </a:r>
                      <a:r>
                        <a:rPr lang="ru-RU" sz="1600" dirty="0">
                          <a:solidFill>
                            <a:srgbClr val="111111"/>
                          </a:solidFill>
                          <a:latin typeface="Times New Roman"/>
                          <a:ea typeface="Times New Roman"/>
                          <a:cs typeface="Times New Roman"/>
                        </a:rPr>
                        <a:t> </a:t>
                      </a:r>
                      <a:r>
                        <a:rPr lang="ru-RU" sz="1600" dirty="0">
                          <a:solidFill>
                            <a:srgbClr val="000000"/>
                          </a:solidFill>
                          <a:latin typeface="Times New Roman"/>
                          <a:ea typeface="Times New Roman"/>
                          <a:cs typeface="Times New Roman"/>
                        </a:rPr>
                        <a:t>«Доскажи словечко», </a:t>
                      </a:r>
                      <a:r>
                        <a:rPr lang="ru-RU" sz="1600" dirty="0">
                          <a:solidFill>
                            <a:srgbClr val="111111"/>
                          </a:solidFill>
                          <a:latin typeface="Times New Roman"/>
                          <a:ea typeface="Times New Roman"/>
                          <a:cs typeface="Times New Roman"/>
                        </a:rPr>
                        <a:t>«Узнай по описанию сказочного героя»,  «Узнай сказку» (по иллюстрациям), «Помоги герою сказки», «Узнай, чья тень»,</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Лото </a:t>
                      </a:r>
                      <a:r>
                        <a:rPr lang="ru-RU" sz="1600" dirty="0">
                          <a:solidFill>
                            <a:srgbClr val="111111"/>
                          </a:solidFill>
                          <a:latin typeface="Times New Roman"/>
                          <a:ea typeface="Times New Roman"/>
                          <a:cs typeface="Times New Roman"/>
                        </a:rPr>
                        <a:t>«Собери сказку» (из частей),</a:t>
                      </a:r>
                      <a:r>
                        <a:rPr lang="ru-RU" sz="1600" dirty="0">
                          <a:solidFill>
                            <a:srgbClr val="000000"/>
                          </a:solidFill>
                          <a:latin typeface="Times New Roman"/>
                          <a:ea typeface="Times New Roman"/>
                          <a:cs typeface="Times New Roman"/>
                        </a:rPr>
                        <a:t> «Угадай последовательность сказки»,</a:t>
                      </a:r>
                      <a:r>
                        <a:rPr lang="ru-RU" sz="1600" dirty="0">
                          <a:solidFill>
                            <a:srgbClr val="000000"/>
                          </a:solidFill>
                          <a:latin typeface="Calibri"/>
                          <a:ea typeface="Times New Roman"/>
                          <a:cs typeface="Times New Roman"/>
                        </a:rPr>
                        <a:t>«</a:t>
                      </a:r>
                      <a:r>
                        <a:rPr lang="ru-RU" sz="1600" dirty="0">
                          <a:solidFill>
                            <a:srgbClr val="000000"/>
                          </a:solidFill>
                          <a:latin typeface="Times New Roman"/>
                          <a:ea typeface="Times New Roman"/>
                          <a:cs typeface="Times New Roman"/>
                        </a:rPr>
                        <a:t>Кто знает, пусть продолжит», «Встань в круг», «Разноцветный сундучок»</a:t>
                      </a:r>
                      <a:endParaRPr lang="ru-RU" sz="1400" dirty="0">
                        <a:latin typeface="Calibri"/>
                        <a:ea typeface="Times New Roman"/>
                        <a:cs typeface="Times New Roman"/>
                      </a:endParaRPr>
                    </a:p>
                    <a:p>
                      <a:pPr>
                        <a:lnSpc>
                          <a:spcPct val="107000"/>
                        </a:lnSpc>
                        <a:spcAft>
                          <a:spcPts val="800"/>
                        </a:spcAft>
                      </a:pPr>
                      <a:r>
                        <a:rPr lang="ru-RU" sz="1600" i="1" dirty="0">
                          <a:solidFill>
                            <a:srgbClr val="000000"/>
                          </a:solidFill>
                          <a:latin typeface="Times New Roman"/>
                          <a:ea typeface="Times New Roman"/>
                          <a:cs typeface="Times New Roman"/>
                        </a:rPr>
                        <a:t>- </a:t>
                      </a:r>
                      <a:r>
                        <a:rPr lang="ru-RU" sz="1600" dirty="0">
                          <a:solidFill>
                            <a:srgbClr val="000000"/>
                          </a:solidFill>
                          <a:latin typeface="Times New Roman"/>
                          <a:ea typeface="Times New Roman"/>
                          <a:cs typeface="Times New Roman"/>
                        </a:rPr>
                        <a:t>Конструирование «Теремок», «Дорога к дому бабушки», «Огород для репки», «Домик для зверят» </a:t>
                      </a:r>
                      <a:endParaRPr lang="ru-RU" sz="1400" dirty="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57150" cap="flat" cmpd="dbl" algn="ctr">
                      <a:solidFill>
                        <a:srgbClr val="4472C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554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1660362477_19-kartinkin-net-p-fon-dlya-prezentatsii-pedsovet-krasivo-22.png"/>
          <p:cNvPicPr>
            <a:picLocks noChangeAspect="1"/>
          </p:cNvPicPr>
          <p:nvPr/>
        </p:nvPicPr>
        <p:blipFill>
          <a:blip r:embed="rId2" cstate="print"/>
          <a:stretch>
            <a:fillRect/>
          </a:stretch>
        </p:blipFill>
        <p:spPr>
          <a:xfrm>
            <a:off x="0" y="0"/>
            <a:ext cx="9144001" cy="6858001"/>
          </a:xfrm>
          <a:prstGeom prst="rect">
            <a:avLst/>
          </a:prstGeom>
        </p:spPr>
      </p:pic>
      <p:sp>
        <p:nvSpPr>
          <p:cNvPr id="7" name="Прямоугольник 6"/>
          <p:cNvSpPr/>
          <p:nvPr/>
        </p:nvSpPr>
        <p:spPr>
          <a:xfrm>
            <a:off x="611560" y="1340768"/>
            <a:ext cx="7632848" cy="400110"/>
          </a:xfrm>
          <a:prstGeom prst="rect">
            <a:avLst/>
          </a:prstGeom>
        </p:spPr>
        <p:txBody>
          <a:bodyPr wrap="square">
            <a:spAutoFit/>
          </a:bodyPr>
          <a:lstStyle/>
          <a:p>
            <a:pPr algn="just"/>
            <a:endParaRPr lang="ru-RU" sz="2000" dirty="0"/>
          </a:p>
        </p:txBody>
      </p:sp>
      <p:sp>
        <p:nvSpPr>
          <p:cNvPr id="5155" name="Прямая со стрелкой 8"/>
          <p:cNvSpPr>
            <a:spLocks/>
          </p:cNvSpPr>
          <p:nvPr/>
        </p:nvSpPr>
        <p:spPr bwMode="auto">
          <a:xfrm rot="5400000" flipV="1">
            <a:off x="3902075" y="1174750"/>
            <a:ext cx="1588" cy="1588"/>
          </a:xfrm>
          <a:prstGeom prst="bentConnector3">
            <a:avLst>
              <a:gd name="adj1" fmla="val 231400000"/>
            </a:avLst>
          </a:prstGeom>
          <a:noFill/>
          <a:ln w="9525">
            <a:solidFill>
              <a:srgbClr val="4F81BD"/>
            </a:solidFill>
            <a:miter lim="800000"/>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5158"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0" name="Rectangle 40"/>
          <p:cNvSpPr>
            <a:spLocks noChangeArrowheads="1"/>
          </p:cNvSpPr>
          <p:nvPr/>
        </p:nvSpPr>
        <p:spPr bwMode="auto">
          <a:xfrm>
            <a:off x="3348853" y="573614"/>
            <a:ext cx="2589170" cy="11387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8125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812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4" name="Rectangle 44"/>
          <p:cNvSpPr>
            <a:spLocks noChangeArrowheads="1"/>
          </p:cNvSpPr>
          <p:nvPr/>
        </p:nvSpPr>
        <p:spPr bwMode="auto">
          <a:xfrm>
            <a:off x="71438"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r>
              <a:rPr kumimoji="0" lang="ru-RU" sz="1800" b="1"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48"/>
          <p:cNvSpPr>
            <a:spLocks noChangeArrowheads="1"/>
          </p:cNvSpPr>
          <p:nvPr/>
        </p:nvSpPr>
        <p:spPr bwMode="auto">
          <a:xfrm>
            <a:off x="0" y="19168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4943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4" name="Таблица 23"/>
          <p:cNvGraphicFramePr>
            <a:graphicFrameLocks noGrp="1"/>
          </p:cNvGraphicFramePr>
          <p:nvPr/>
        </p:nvGraphicFramePr>
        <p:xfrm>
          <a:off x="323528" y="404664"/>
          <a:ext cx="8640960" cy="6193665"/>
        </p:xfrm>
        <a:graphic>
          <a:graphicData uri="http://schemas.openxmlformats.org/drawingml/2006/table">
            <a:tbl>
              <a:tblPr/>
              <a:tblGrid>
                <a:gridCol w="2298127"/>
                <a:gridCol w="6342833"/>
              </a:tblGrid>
              <a:tr h="48895">
                <a:tc gridSpan="2">
                  <a:txBody>
                    <a:bodyPr/>
                    <a:lstStyle/>
                    <a:p>
                      <a:pPr algn="ctr">
                        <a:lnSpc>
                          <a:spcPct val="107000"/>
                        </a:lnSpc>
                        <a:spcAft>
                          <a:spcPts val="800"/>
                        </a:spcAft>
                      </a:pPr>
                      <a:r>
                        <a:rPr lang="ru-RU" sz="300" b="1" dirty="0">
                          <a:solidFill>
                            <a:srgbClr val="000000"/>
                          </a:solidFill>
                          <a:latin typeface="Times New Roman"/>
                          <a:ea typeface="Times New Roman"/>
                          <a:cs typeface="Times New Roman"/>
                        </a:rPr>
                        <a:t>Перспективный план работы над проектом</a:t>
                      </a:r>
                      <a:endParaRPr lang="ru-RU" sz="200" dirty="0">
                        <a:latin typeface="Calibri"/>
                        <a:ea typeface="Times New Roman"/>
                        <a:cs typeface="Times New Roman"/>
                      </a:endParaRPr>
                    </a:p>
                  </a:txBody>
                  <a:tcPr marL="13558" marR="13558" marT="0" marB="0">
                    <a:lnL w="57150" cap="flat" cmpd="dbl" algn="ctr">
                      <a:solidFill>
                        <a:srgbClr val="4472C4"/>
                      </a:solidFill>
                      <a:prstDash val="solid"/>
                      <a:round/>
                      <a:headEnd type="none" w="med" len="med"/>
                      <a:tailEnd type="none" w="med" len="med"/>
                    </a:lnL>
                    <a:lnR w="57150" cap="flat" cmpd="dbl" algn="ctr">
                      <a:solidFill>
                        <a:srgbClr val="4472C4"/>
                      </a:solidFill>
                      <a:prstDash val="solid"/>
                      <a:round/>
                      <a:headEnd type="none" w="med" len="med"/>
                      <a:tailEnd type="none" w="med" len="med"/>
                    </a:lnR>
                    <a:lnT w="57150" cap="flat" cmpd="dbl"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r>
              <a:tr h="6144770">
                <a:tc>
                  <a:txBody>
                    <a:bodyPr/>
                    <a:lstStyle/>
                    <a:p>
                      <a:pPr>
                        <a:lnSpc>
                          <a:spcPct val="107000"/>
                        </a:lnSpc>
                        <a:spcAft>
                          <a:spcPts val="800"/>
                        </a:spcAft>
                      </a:pPr>
                      <a:r>
                        <a:rPr lang="ru-RU" sz="1600" b="1" dirty="0">
                          <a:solidFill>
                            <a:srgbClr val="000000"/>
                          </a:solidFill>
                          <a:latin typeface="Times New Roman"/>
                          <a:ea typeface="Times New Roman"/>
                          <a:cs typeface="Times New Roman"/>
                        </a:rPr>
                        <a:t>Речевое развитие</a:t>
                      </a:r>
                      <a:endParaRPr lang="ru-RU" sz="1400" dirty="0">
                        <a:latin typeface="Calibri"/>
                        <a:ea typeface="Times New Roman"/>
                        <a:cs typeface="Times New Roman"/>
                      </a:endParaRPr>
                    </a:p>
                  </a:txBody>
                  <a:tcPr marL="13558" marR="13558" marT="0" marB="0">
                    <a:lnL w="38100" cap="flat" cmpd="sng" algn="ctr">
                      <a:solidFill>
                        <a:srgbClr val="4472C4"/>
                      </a:solidFill>
                      <a:prstDash val="solid"/>
                      <a:round/>
                      <a:headEnd type="none" w="med" len="med"/>
                      <a:tailEnd type="none" w="med" len="med"/>
                    </a:lnL>
                    <a:lnR w="3810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ru-RU" sz="1600" dirty="0">
                          <a:solidFill>
                            <a:srgbClr val="111111"/>
                          </a:solidFill>
                          <a:latin typeface="Times New Roman"/>
                          <a:ea typeface="Times New Roman"/>
                          <a:cs typeface="Times New Roman"/>
                        </a:rPr>
                        <a:t>-Знакомство с русскими народными сказками и </a:t>
                      </a:r>
                      <a:r>
                        <a:rPr lang="ru-RU" sz="1600" dirty="0" err="1">
                          <a:solidFill>
                            <a:srgbClr val="111111"/>
                          </a:solidFill>
                          <a:latin typeface="Times New Roman"/>
                          <a:ea typeface="Times New Roman"/>
                          <a:cs typeface="Times New Roman"/>
                        </a:rPr>
                        <a:t>потешками</a:t>
                      </a:r>
                      <a:r>
                        <a:rPr lang="ru-RU" sz="1600" dirty="0">
                          <a:solidFill>
                            <a:srgbClr val="111111"/>
                          </a:solidFill>
                          <a:latin typeface="Times New Roman"/>
                          <a:ea typeface="Times New Roman"/>
                          <a:cs typeface="Times New Roman"/>
                        </a:rPr>
                        <a:t>.</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 Рассматривание иллюстраций к сказкам и </a:t>
                      </a:r>
                      <a:r>
                        <a:rPr lang="ru-RU" sz="1600" dirty="0" err="1">
                          <a:solidFill>
                            <a:srgbClr val="111111"/>
                          </a:solidFill>
                          <a:latin typeface="Times New Roman"/>
                          <a:ea typeface="Times New Roman"/>
                          <a:cs typeface="Times New Roman"/>
                        </a:rPr>
                        <a:t>потешкам</a:t>
                      </a:r>
                      <a:r>
                        <a:rPr lang="ru-RU" sz="1600" dirty="0">
                          <a:solidFill>
                            <a:srgbClr val="111111"/>
                          </a:solidFill>
                          <a:latin typeface="Times New Roman"/>
                          <a:ea typeface="Times New Roman"/>
                          <a:cs typeface="Times New Roman"/>
                        </a:rPr>
                        <a:t>.</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-Показ настольного театра «Курочка Ряба», «Три медведя», «Маша и медведь».</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 Инсценировка «Репка», «Теремок»</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 Пальчиковый театр «Теремок», «Колобок»</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-Пересказ сказок с опорой на схемы.</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-"Петушок с семьёй"</a:t>
                      </a:r>
                      <a:endParaRPr lang="ru-RU" sz="1400" dirty="0">
                        <a:latin typeface="Calibri"/>
                        <a:ea typeface="Times New Roman"/>
                        <a:cs typeface="Times New Roman"/>
                      </a:endParaRPr>
                    </a:p>
                    <a:p>
                      <a:pPr>
                        <a:lnSpc>
                          <a:spcPct val="107000"/>
                        </a:lnSpc>
                        <a:spcAft>
                          <a:spcPts val="800"/>
                        </a:spcAft>
                      </a:pPr>
                      <a:r>
                        <a:rPr lang="ru-RU" sz="1600" dirty="0">
                          <a:solidFill>
                            <a:srgbClr val="111111"/>
                          </a:solidFill>
                          <a:latin typeface="Times New Roman"/>
                          <a:ea typeface="Times New Roman"/>
                          <a:cs typeface="Times New Roman"/>
                        </a:rPr>
                        <a:t>- Чтение и разучивание </a:t>
                      </a:r>
                      <a:r>
                        <a:rPr lang="ru-RU" sz="1600" dirty="0" err="1">
                          <a:solidFill>
                            <a:srgbClr val="111111"/>
                          </a:solidFill>
                          <a:latin typeface="Times New Roman"/>
                          <a:ea typeface="Times New Roman"/>
                          <a:cs typeface="Times New Roman"/>
                        </a:rPr>
                        <a:t>потешек</a:t>
                      </a:r>
                      <a:r>
                        <a:rPr lang="ru-RU" sz="1600" dirty="0">
                          <a:solidFill>
                            <a:srgbClr val="111111"/>
                          </a:solidFill>
                          <a:latin typeface="Times New Roman"/>
                          <a:ea typeface="Times New Roman"/>
                          <a:cs typeface="Times New Roman"/>
                        </a:rPr>
                        <a:t> </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-Пальчиковые игры: «Осень», «Вышли пальчики гулять», «Апельсин», «Сидит белки на тележке», «Капуста», «Мы ходили на базар», «Копаю, копаю лопатой снежок» и др.</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-ООД пересказ сказки К. Чуковского «Колобок», пересказ сказки «Лиса, заяц и петух», «У страха глаза велики», " Два жадных медвежонка" </a:t>
                      </a:r>
                      <a:r>
                        <a:rPr lang="ru-RU" sz="1600" dirty="0" err="1">
                          <a:solidFill>
                            <a:srgbClr val="000000"/>
                          </a:solidFill>
                          <a:latin typeface="Times New Roman"/>
                          <a:ea typeface="Times New Roman"/>
                          <a:cs typeface="Times New Roman"/>
                        </a:rPr>
                        <a:t>Снегурушка</a:t>
                      </a:r>
                      <a:r>
                        <a:rPr lang="ru-RU" sz="1600" dirty="0">
                          <a:solidFill>
                            <a:srgbClr val="000000"/>
                          </a:solidFill>
                          <a:latin typeface="Times New Roman"/>
                          <a:ea typeface="Times New Roman"/>
                          <a:cs typeface="Times New Roman"/>
                        </a:rPr>
                        <a:t> и лиса",рассматривание картины по теме «Осень»;</a:t>
                      </a:r>
                      <a:endParaRPr lang="ru-RU" sz="1400" dirty="0">
                        <a:latin typeface="Calibri"/>
                        <a:ea typeface="Times New Roman"/>
                        <a:cs typeface="Times New Roman"/>
                      </a:endParaRPr>
                    </a:p>
                    <a:p>
                      <a:pPr>
                        <a:lnSpc>
                          <a:spcPct val="107000"/>
                        </a:lnSpc>
                        <a:spcAft>
                          <a:spcPts val="800"/>
                        </a:spcAft>
                      </a:pPr>
                      <a:r>
                        <a:rPr lang="ru-RU" sz="1600" dirty="0">
                          <a:solidFill>
                            <a:srgbClr val="000000"/>
                          </a:solidFill>
                          <a:latin typeface="Times New Roman"/>
                          <a:ea typeface="Times New Roman"/>
                          <a:cs typeface="Times New Roman"/>
                        </a:rPr>
                        <a:t>Артикуляционная гимнастика: «Улыбка», «Хоботок», «Вкусное варенье», «Чистим зубы», «Шарик», «Гармошка», «Маляр», «Сказки про язычок"</a:t>
                      </a:r>
                      <a:endParaRPr lang="ru-RU" sz="1400" dirty="0">
                        <a:latin typeface="Calibri"/>
                        <a:ea typeface="Times New Roman"/>
                        <a:cs typeface="Times New Roman"/>
                      </a:endParaRPr>
                    </a:p>
                  </a:txBody>
                  <a:tcPr marL="13558" marR="13558" marT="0" marB="0">
                    <a:lnL w="38100" cap="flat" cmpd="sng" algn="ctr">
                      <a:solidFill>
                        <a:srgbClr val="4472C4"/>
                      </a:solidFill>
                      <a:prstDash val="solid"/>
                      <a:round/>
                      <a:headEnd type="none" w="med" len="med"/>
                      <a:tailEnd type="none" w="med" len="med"/>
                    </a:lnL>
                    <a:lnR w="3810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4472C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5547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2085</Words>
  <Application>Microsoft Office PowerPoint</Application>
  <PresentationFormat>Экран (4:3)</PresentationFormat>
  <Paragraphs>321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Золотой Ключик</dc:creator>
  <cp:lastModifiedBy>DNA7 X64</cp:lastModifiedBy>
  <cp:revision>44</cp:revision>
  <dcterms:created xsi:type="dcterms:W3CDTF">2024-11-12T06:14:45Z</dcterms:created>
  <dcterms:modified xsi:type="dcterms:W3CDTF">2025-02-11T12:00:10Z</dcterms:modified>
</cp:coreProperties>
</file>